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9" r:id="rId2"/>
    <p:sldId id="343" r:id="rId3"/>
    <p:sldId id="621" r:id="rId4"/>
    <p:sldId id="622" r:id="rId5"/>
    <p:sldId id="623" r:id="rId6"/>
    <p:sldId id="624" r:id="rId7"/>
    <p:sldId id="625" r:id="rId8"/>
    <p:sldId id="626" r:id="rId9"/>
    <p:sldId id="628" r:id="rId10"/>
    <p:sldId id="629" r:id="rId11"/>
    <p:sldId id="630" r:id="rId12"/>
    <p:sldId id="631" r:id="rId13"/>
    <p:sldId id="632" r:id="rId14"/>
    <p:sldId id="627" r:id="rId15"/>
    <p:sldId id="633" r:id="rId16"/>
    <p:sldId id="634" r:id="rId17"/>
    <p:sldId id="636" r:id="rId18"/>
    <p:sldId id="635" r:id="rId19"/>
    <p:sldId id="637" r:id="rId20"/>
    <p:sldId id="681" r:id="rId21"/>
    <p:sldId id="682" r:id="rId22"/>
    <p:sldId id="639" r:id="rId23"/>
    <p:sldId id="640" r:id="rId24"/>
    <p:sldId id="643" r:id="rId25"/>
    <p:sldId id="677" r:id="rId26"/>
    <p:sldId id="678" r:id="rId27"/>
    <p:sldId id="679" r:id="rId28"/>
    <p:sldId id="680" r:id="rId29"/>
    <p:sldId id="638" r:id="rId30"/>
    <p:sldId id="641" r:id="rId31"/>
    <p:sldId id="642" r:id="rId32"/>
    <p:sldId id="644" r:id="rId33"/>
    <p:sldId id="646" r:id="rId34"/>
    <p:sldId id="645" r:id="rId35"/>
    <p:sldId id="647" r:id="rId36"/>
    <p:sldId id="648" r:id="rId37"/>
    <p:sldId id="649" r:id="rId38"/>
    <p:sldId id="650" r:id="rId39"/>
    <p:sldId id="651" r:id="rId40"/>
    <p:sldId id="652" r:id="rId41"/>
    <p:sldId id="653" r:id="rId42"/>
    <p:sldId id="654" r:id="rId43"/>
    <p:sldId id="655" r:id="rId44"/>
    <p:sldId id="656" r:id="rId45"/>
    <p:sldId id="657" r:id="rId46"/>
    <p:sldId id="658" r:id="rId47"/>
    <p:sldId id="659" r:id="rId48"/>
    <p:sldId id="683" r:id="rId49"/>
    <p:sldId id="661" r:id="rId50"/>
    <p:sldId id="662" r:id="rId51"/>
    <p:sldId id="663" r:id="rId52"/>
    <p:sldId id="664" r:id="rId53"/>
    <p:sldId id="665" r:id="rId54"/>
    <p:sldId id="666" r:id="rId55"/>
    <p:sldId id="667" r:id="rId56"/>
    <p:sldId id="668" r:id="rId57"/>
    <p:sldId id="669" r:id="rId58"/>
    <p:sldId id="671" r:id="rId59"/>
    <p:sldId id="670" r:id="rId60"/>
    <p:sldId id="684" r:id="rId61"/>
    <p:sldId id="672" r:id="rId62"/>
    <p:sldId id="673" r:id="rId63"/>
    <p:sldId id="674" r:id="rId64"/>
    <p:sldId id="675" r:id="rId65"/>
    <p:sldId id="676" r:id="rId66"/>
    <p:sldId id="493" r:id="rId67"/>
  </p:sldIdLst>
  <p:sldSz cx="6858000" cy="5143500"/>
  <p:notesSz cx="6858000" cy="9144000"/>
  <p:custDataLst>
    <p:tags r:id="rId69"/>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guide id="3" pos="119" userDrawn="1">
          <p15:clr>
            <a:srgbClr val="A4A3A4"/>
          </p15:clr>
        </p15:guide>
        <p15:guide id="4" pos="42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D5D00"/>
    <a:srgbClr val="0533F9"/>
    <a:srgbClr val="042AC7"/>
    <a:srgbClr val="254EFB"/>
    <a:srgbClr val="FCAE16"/>
    <a:srgbClr val="155193"/>
    <a:srgbClr val="FB8C2F"/>
    <a:srgbClr val="FF7021"/>
    <a:srgbClr val="B054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84149" autoAdjust="0"/>
  </p:normalViewPr>
  <p:slideViewPr>
    <p:cSldViewPr>
      <p:cViewPr varScale="1">
        <p:scale>
          <a:sx n="75" d="100"/>
          <a:sy n="75" d="100"/>
        </p:scale>
        <p:origin x="1428" y="36"/>
      </p:cViewPr>
      <p:guideLst>
        <p:guide orient="horz" pos="1620"/>
        <p:guide pos="2160"/>
        <p:guide pos="119"/>
        <p:guide pos="4202"/>
      </p:guideLst>
    </p:cSldViewPr>
  </p:slideViewPr>
  <p:notesTextViewPr>
    <p:cViewPr>
      <p:scale>
        <a:sx n="1" d="1"/>
        <a:sy n="1" d="1"/>
      </p:scale>
      <p:origin x="0" y="0"/>
    </p:cViewPr>
  </p:notesTextViewPr>
  <p:sorterViewPr>
    <p:cViewPr>
      <p:scale>
        <a:sx n="186" d="100"/>
        <a:sy n="186" d="100"/>
      </p:scale>
      <p:origin x="0" y="13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34593-EBF6-4C3A-B008-26F586B5A38E}" type="datetimeFigureOut">
              <a:rPr lang="ko-KR" altLang="en-US" smtClean="0"/>
              <a:t>2020-12-08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AC6D57-C42E-49B8-A8A9-219B6302ADFC}" type="slidenum">
              <a:rPr lang="ko-KR" altLang="en-US" smtClean="0"/>
              <a:t>‹#›</a:t>
            </a:fld>
            <a:endParaRPr lang="ko-KR" altLang="en-US"/>
          </a:p>
        </p:txBody>
      </p:sp>
    </p:spTree>
    <p:extLst>
      <p:ext uri="{BB962C8B-B14F-4D97-AF65-F5344CB8AC3E}">
        <p14:creationId xmlns:p14="http://schemas.microsoft.com/office/powerpoint/2010/main" val="18088525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根本原因是，客户不知道服务器在打印文本之前发生崩溃还是之后发生</a:t>
            </a:r>
          </a:p>
        </p:txBody>
      </p:sp>
      <p:sp>
        <p:nvSpPr>
          <p:cNvPr id="4" name="灯片编号占位符 3"/>
          <p:cNvSpPr>
            <a:spLocks noGrp="1"/>
          </p:cNvSpPr>
          <p:nvPr>
            <p:ph type="sldNum" sz="quarter" idx="10"/>
          </p:nvPr>
        </p:nvSpPr>
        <p:spPr/>
        <p:txBody>
          <a:bodyPr/>
          <a:lstStyle/>
          <a:p>
            <a:fld id="{31AC6D57-C42E-49B8-A8A9-219B6302ADFC}" type="slidenum">
              <a:rPr lang="ko-KR" altLang="en-US" smtClean="0"/>
              <a:t>37</a:t>
            </a:fld>
            <a:endParaRPr lang="ko-KR" altLang="en-US"/>
          </a:p>
        </p:txBody>
      </p:sp>
    </p:spTree>
    <p:extLst>
      <p:ext uri="{BB962C8B-B14F-4D97-AF65-F5344CB8AC3E}">
        <p14:creationId xmlns:p14="http://schemas.microsoft.com/office/powerpoint/2010/main" val="2469551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事件过程中，这些方法都不是很满意，如果杀死孤儿可能带来不可预料的结果</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39</a:t>
            </a:fld>
            <a:endParaRPr lang="ko-KR" altLang="en-US"/>
          </a:p>
        </p:txBody>
      </p:sp>
    </p:spTree>
    <p:extLst>
      <p:ext uri="{BB962C8B-B14F-4D97-AF65-F5344CB8AC3E}">
        <p14:creationId xmlns:p14="http://schemas.microsoft.com/office/powerpoint/2010/main" val="420019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AC6D57-C42E-49B8-A8A9-219B6302ADFC}" type="slidenum">
              <a:rPr lang="ko-KR" altLang="en-US" smtClean="0"/>
              <a:t>49</a:t>
            </a:fld>
            <a:endParaRPr lang="ko-KR" altLang="en-US"/>
          </a:p>
        </p:txBody>
      </p:sp>
    </p:spTree>
    <p:extLst>
      <p:ext uri="{BB962C8B-B14F-4D97-AF65-F5344CB8AC3E}">
        <p14:creationId xmlns:p14="http://schemas.microsoft.com/office/powerpoint/2010/main" val="166441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407880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16" name="슬라이드 번호 개체 틀 6"/>
          <p:cNvSpPr txBox="1">
            <a:spLocks/>
          </p:cNvSpPr>
          <p:nvPr userDrawn="1"/>
        </p:nvSpPr>
        <p:spPr>
          <a:xfrm>
            <a:off x="5157192" y="4704803"/>
            <a:ext cx="1600200" cy="365125"/>
          </a:xfrm>
          <a:prstGeom prst="rect">
            <a:avLst/>
          </a:prstGeom>
        </p:spPr>
        <p:txBody>
          <a:bodyPr vert="horz" lIns="68580" tIns="34290" rIns="68580" bIns="3429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z="1050" smtClean="0">
                <a:solidFill>
                  <a:schemeClr val="bg1">
                    <a:lumMod val="75000"/>
                  </a:schemeClr>
                </a:solidFill>
              </a:rPr>
              <a:pPr/>
              <a:t>‹#›</a:t>
            </a:fld>
            <a:endParaRPr lang="ko-KR" altLang="en-US" sz="1050">
              <a:solidFill>
                <a:schemeClr val="bg1">
                  <a:lumMod val="75000"/>
                </a:schemeClr>
              </a:solidFill>
            </a:endParaRPr>
          </a:p>
        </p:txBody>
      </p:sp>
      <p:sp>
        <p:nvSpPr>
          <p:cNvPr id="21" name="직사각형 20"/>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sp>
        <p:nvSpPr>
          <p:cNvPr id="2" name="슬라이드 번호 개체 틀 6"/>
          <p:cNvSpPr txBox="1">
            <a:spLocks/>
          </p:cNvSpPr>
          <p:nvPr userDrawn="1"/>
        </p:nvSpPr>
        <p:spPr>
          <a:xfrm>
            <a:off x="5103186" y="146109"/>
            <a:ext cx="1600200" cy="365125"/>
          </a:xfrm>
          <a:prstGeom prst="rect">
            <a:avLst/>
          </a:prstGeom>
        </p:spPr>
        <p:txBody>
          <a:bodyPr vert="horz" lIns="68580" tIns="34290" rIns="68580" bIns="34290" rtlCol="0" anchor="ctr"/>
          <a:lstStyle>
            <a:defPPr>
              <a:defRPr lang="ko-KR"/>
            </a:defPPr>
            <a:lvl1pPr marL="0" algn="r" defTabSz="914400" rtl="0" eaLnBrk="1" latinLnBrk="1" hangingPunct="1">
              <a:defRPr sz="1400" b="1"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6D496982-6B67-48BF-BE88-CEE75E286A28}" type="slidenum">
              <a:rPr lang="ko-KR" altLang="en-US" sz="1050" smtClean="0">
                <a:solidFill>
                  <a:schemeClr val="bg1">
                    <a:lumMod val="75000"/>
                  </a:schemeClr>
                </a:solidFill>
              </a:rPr>
              <a:pPr/>
              <a:t>‹#›</a:t>
            </a:fld>
            <a:endParaRPr lang="ko-KR" altLang="en-US" sz="1050">
              <a:solidFill>
                <a:schemeClr val="bg1">
                  <a:lumMod val="75000"/>
                </a:schemeClr>
              </a:solidFill>
            </a:endParaRPr>
          </a:p>
        </p:txBody>
      </p:sp>
      <p:pic>
        <p:nvPicPr>
          <p:cNvPr id="3" name="그림 2"/>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rcRect/>
          <a:stretch/>
        </p:blipFill>
        <p:spPr>
          <a:xfrm rot="2107803">
            <a:off x="6042762" y="98400"/>
            <a:ext cx="412342" cy="556055"/>
          </a:xfrm>
          <a:prstGeom prst="rect">
            <a:avLst/>
          </a:prstGeom>
        </p:spPr>
      </p:pic>
      <p:sp>
        <p:nvSpPr>
          <p:cNvPr id="4" name="텍스트 개체 틀 2"/>
          <p:cNvSpPr>
            <a:spLocks noGrp="1"/>
          </p:cNvSpPr>
          <p:nvPr>
            <p:ph type="body" sz="quarter" idx="13" hasCustomPrompt="1"/>
          </p:nvPr>
        </p:nvSpPr>
        <p:spPr>
          <a:xfrm>
            <a:off x="998731" y="2741275"/>
            <a:ext cx="4719567" cy="691079"/>
          </a:xfrm>
          <a:prstGeom prst="rect">
            <a:avLst/>
          </a:prstGeom>
        </p:spPr>
        <p:txBody>
          <a:bodyPr lIns="0" tIns="0" rIns="0" bIns="0"/>
          <a:lstStyle>
            <a:lvl1pPr marL="0" indent="0">
              <a:buNone/>
              <a:defRPr sz="3000" b="1" baseline="0">
                <a:ln>
                  <a:solidFill>
                    <a:schemeClr val="bg1"/>
                  </a:solidFill>
                </a:ln>
                <a:blipFill>
                  <a:blip r:embed="rId4"/>
                  <a:stretch>
                    <a:fillRect/>
                  </a:stretch>
                </a:blipFill>
                <a:latin typeface="Tahoma" panose="020B0604030504040204" pitchFamily="34" charset="0"/>
                <a:cs typeface="Tahoma" panose="020B0604030504040204" pitchFamily="34" charset="0"/>
              </a:defRPr>
            </a:lvl1pPr>
          </a:lstStyle>
          <a:p>
            <a:pPr lvl="0"/>
            <a:r>
              <a:rPr lang="en-US" altLang="ko-KR"/>
              <a:t>Slide main title</a:t>
            </a:r>
            <a:endParaRPr lang="ko-KR" altLang="en-US"/>
          </a:p>
        </p:txBody>
      </p:sp>
      <p:sp>
        <p:nvSpPr>
          <p:cNvPr id="5" name="텍스트 개체 틀 2"/>
          <p:cNvSpPr>
            <a:spLocks noGrp="1"/>
          </p:cNvSpPr>
          <p:nvPr>
            <p:ph type="body" sz="quarter" idx="14" hasCustomPrompt="1"/>
          </p:nvPr>
        </p:nvSpPr>
        <p:spPr>
          <a:xfrm>
            <a:off x="998731" y="1589147"/>
            <a:ext cx="2572682" cy="995028"/>
          </a:xfrm>
          <a:prstGeom prst="rect">
            <a:avLst/>
          </a:prstGeom>
        </p:spPr>
        <p:txBody>
          <a:bodyPr lIns="0" tIns="0" rIns="0" bIns="0"/>
          <a:lstStyle>
            <a:lvl1pPr marL="0" indent="0">
              <a:buNone/>
              <a:defRPr sz="4500" b="1" baseline="0">
                <a:ln w="25400">
                  <a:solidFill>
                    <a:srgbClr val="FCAE16"/>
                  </a:solidFill>
                </a:ln>
                <a:blipFill>
                  <a:blip r:embed="rId5"/>
                  <a:stretch>
                    <a:fillRect/>
                  </a:stretch>
                </a:blipFill>
                <a:latin typeface="Tahoma" panose="020B0604030504040204" pitchFamily="34" charset="0"/>
                <a:cs typeface="Tahoma" panose="020B0604030504040204" pitchFamily="34" charset="0"/>
              </a:defRPr>
            </a:lvl1pPr>
          </a:lstStyle>
          <a:p>
            <a:pPr lvl="0"/>
            <a:r>
              <a:rPr lang="en-US" altLang="ko-KR"/>
              <a:t>01</a:t>
            </a:r>
            <a:endParaRPr lang="ko-KR" altLang="en-US"/>
          </a:p>
        </p:txBody>
      </p:sp>
      <p:sp>
        <p:nvSpPr>
          <p:cNvPr id="6" name="텍스트 개체 틀 2"/>
          <p:cNvSpPr>
            <a:spLocks noGrp="1"/>
          </p:cNvSpPr>
          <p:nvPr>
            <p:ph type="body" sz="quarter" idx="15" hasCustomPrompt="1"/>
          </p:nvPr>
        </p:nvSpPr>
        <p:spPr>
          <a:xfrm>
            <a:off x="998730" y="3467945"/>
            <a:ext cx="4719568" cy="399852"/>
          </a:xfrm>
          <a:prstGeom prst="rect">
            <a:avLst/>
          </a:prstGeom>
        </p:spPr>
        <p:txBody>
          <a:bodyPr lIns="0" tIns="0" rIns="0" bIns="0"/>
          <a:lstStyle>
            <a:lvl1pPr marL="0" indent="0">
              <a:buNone/>
              <a:defRPr sz="135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a:t>Slide sub title</a:t>
            </a:r>
            <a:endParaRPr lang="ko-KR" altLang="en-US"/>
          </a:p>
        </p:txBody>
      </p:sp>
      <p:pic>
        <p:nvPicPr>
          <p:cNvPr id="7" name="그림 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17880873">
            <a:off x="4849359" y="2186638"/>
            <a:ext cx="1294189" cy="981704"/>
          </a:xfrm>
          <a:prstGeom prst="rect">
            <a:avLst/>
          </a:prstGeom>
        </p:spPr>
      </p:pic>
      <p:pic>
        <p:nvPicPr>
          <p:cNvPr id="8" name="그림 7"/>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brightnessContrast contrast="-100000"/>
                    </a14:imgEffect>
                  </a14:imgLayer>
                </a14:imgProps>
              </a:ext>
              <a:ext uri="{28A0092B-C50C-407E-A947-70E740481C1C}">
                <a14:useLocalDpi xmlns:a14="http://schemas.microsoft.com/office/drawing/2010/main"/>
              </a:ext>
            </a:extLst>
          </a:blip>
          <a:srcRect/>
          <a:stretch/>
        </p:blipFill>
        <p:spPr>
          <a:xfrm>
            <a:off x="188641" y="233916"/>
            <a:ext cx="1004777" cy="1318436"/>
          </a:xfrm>
          <a:prstGeom prst="rect">
            <a:avLst/>
          </a:prstGeom>
        </p:spPr>
      </p:pic>
      <p:sp>
        <p:nvSpPr>
          <p:cNvPr id="9" name="직사각형 8"/>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Freeform 14"/>
          <p:cNvSpPr>
            <a:spLocks/>
          </p:cNvSpPr>
          <p:nvPr userDrawn="1"/>
        </p:nvSpPr>
        <p:spPr bwMode="auto">
          <a:xfrm rot="1927573">
            <a:off x="3472080" y="308988"/>
            <a:ext cx="2672645" cy="5662921"/>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lvl="0"/>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sp>
        <p:nvSpPr>
          <p:cNvPr id="2" name="슬라이드 번호 개체 틀 6"/>
          <p:cNvSpPr>
            <a:spLocks noGrp="1"/>
          </p:cNvSpPr>
          <p:nvPr>
            <p:ph type="sldNum" sz="quarter" idx="12"/>
          </p:nvPr>
        </p:nvSpPr>
        <p:spPr>
          <a:xfrm>
            <a:off x="5103186" y="146109"/>
            <a:ext cx="1600200" cy="365125"/>
          </a:xfrm>
          <a:prstGeom prst="rect">
            <a:avLst/>
          </a:prstGeom>
        </p:spPr>
        <p:txBody>
          <a:bodyPr/>
          <a:lstStyle>
            <a:lvl1pPr algn="r">
              <a:defRPr sz="1050" b="1">
                <a:solidFill>
                  <a:schemeClr val="bg1">
                    <a:lumMod val="75000"/>
                  </a:schemeClr>
                </a:solidFill>
              </a:defRPr>
            </a:lvl1pPr>
          </a:lstStyle>
          <a:p>
            <a:fld id="{6D496982-6B67-48BF-BE88-CEE75E286A28}" type="slidenum">
              <a:rPr lang="ko-KR" altLang="en-US" smtClean="0"/>
              <a:pPr/>
              <a:t>‹#›</a:t>
            </a:fld>
            <a:endParaRPr lang="ko-KR" altLang="en-US"/>
          </a:p>
        </p:txBody>
      </p:sp>
      <p:sp>
        <p:nvSpPr>
          <p:cNvPr id="3" name="텍스트 개체 틀 2"/>
          <p:cNvSpPr>
            <a:spLocks noGrp="1"/>
          </p:cNvSpPr>
          <p:nvPr>
            <p:ph type="body" sz="quarter" idx="13" hasCustomPrompt="1"/>
          </p:nvPr>
        </p:nvSpPr>
        <p:spPr>
          <a:xfrm>
            <a:off x="239233" y="76878"/>
            <a:ext cx="6268109" cy="459836"/>
          </a:xfrm>
          <a:prstGeom prst="rect">
            <a:avLst/>
          </a:prstGeom>
        </p:spPr>
        <p:txBody>
          <a:bodyPr lIns="0" tIns="0" rIns="0" bIns="0"/>
          <a:lstStyle>
            <a:lvl1pPr marL="0" indent="0">
              <a:buNone/>
              <a:defRPr sz="2250" b="1" baseline="0">
                <a:ln>
                  <a:solidFill>
                    <a:schemeClr val="bg1"/>
                  </a:solidFill>
                </a:ln>
                <a:blipFill>
                  <a:blip r:embed="rId2"/>
                  <a:stretch>
                    <a:fillRect/>
                  </a:stretch>
                </a:blipFill>
                <a:latin typeface="Tahoma" panose="020B0604030504040204" pitchFamily="34" charset="0"/>
                <a:cs typeface="Tahoma" panose="020B0604030504040204" pitchFamily="34" charset="0"/>
              </a:defRPr>
            </a:lvl1pPr>
          </a:lstStyle>
          <a:p>
            <a:pPr lvl="0"/>
            <a:r>
              <a:rPr lang="en-US" altLang="ko-KR"/>
              <a:t>Sllide main title</a:t>
            </a:r>
            <a:endParaRPr lang="ko-KR" altLang="en-US"/>
          </a:p>
        </p:txBody>
      </p:sp>
      <p:sp>
        <p:nvSpPr>
          <p:cNvPr id="4" name="텍스트 개체 틀 2"/>
          <p:cNvSpPr>
            <a:spLocks noGrp="1"/>
          </p:cNvSpPr>
          <p:nvPr>
            <p:ph type="body" sz="quarter" idx="14" hasCustomPrompt="1"/>
          </p:nvPr>
        </p:nvSpPr>
        <p:spPr>
          <a:xfrm>
            <a:off x="239232" y="550774"/>
            <a:ext cx="6268110" cy="240485"/>
          </a:xfrm>
          <a:prstGeom prst="rect">
            <a:avLst/>
          </a:prstGeom>
        </p:spPr>
        <p:txBody>
          <a:bodyPr lIns="0" tIns="0" rIns="0" bIns="0"/>
          <a:lstStyle>
            <a:lvl1pPr marL="0" indent="0">
              <a:buNone/>
              <a:defRPr sz="1200" b="1" baseline="0">
                <a:ln>
                  <a:noFill/>
                </a:ln>
                <a:solidFill>
                  <a:schemeClr val="bg1"/>
                </a:solidFill>
                <a:latin typeface="Tahoma" panose="020B0604030504040204" pitchFamily="34" charset="0"/>
                <a:cs typeface="Tahoma" panose="020B0604030504040204" pitchFamily="34" charset="0"/>
              </a:defRPr>
            </a:lvl1pPr>
          </a:lstStyle>
          <a:p>
            <a:pPr lvl="0"/>
            <a:r>
              <a:rPr lang="en-US" altLang="ko-KR"/>
              <a:t>Slide sub title</a:t>
            </a:r>
            <a:endParaRPr lang="ko-KR" altLang="en-US"/>
          </a:p>
        </p:txBody>
      </p:sp>
      <p:cxnSp>
        <p:nvCxnSpPr>
          <p:cNvPr id="5" name="직선 연결선 4"/>
          <p:cNvCxnSpPr/>
          <p:nvPr userDrawn="1"/>
        </p:nvCxnSpPr>
        <p:spPr>
          <a:xfrm>
            <a:off x="1" y="845993"/>
            <a:ext cx="6842051" cy="0"/>
          </a:xfrm>
          <a:prstGeom prst="line">
            <a:avLst/>
          </a:pr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cxnSp>
      <p:pic>
        <p:nvPicPr>
          <p:cNvPr id="6" name="그림 5"/>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p:blipFill>
        <p:spPr>
          <a:xfrm rot="2107803">
            <a:off x="6042762" y="98400"/>
            <a:ext cx="412342" cy="556055"/>
          </a:xfrm>
          <a:prstGeom prst="rect">
            <a:avLst/>
          </a:prstGeom>
        </p:spPr>
      </p:pic>
      <p:sp>
        <p:nvSpPr>
          <p:cNvPr id="7" name="직사각형 6"/>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32415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제목 및 내용">
    <p:spTree>
      <p:nvGrpSpPr>
        <p:cNvPr id="1" name=""/>
        <p:cNvGrpSpPr/>
        <p:nvPr/>
      </p:nvGrpSpPr>
      <p:grpSpPr>
        <a:xfrm>
          <a:off x="0" y="0"/>
          <a:ext cx="0" cy="0"/>
          <a:chOff x="0" y="0"/>
          <a:chExt cx="0" cy="0"/>
        </a:xfrm>
      </p:grpSpPr>
      <p:pic>
        <p:nvPicPr>
          <p:cNvPr id="10" name="그림 9"/>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17562"/>
          <a:stretch/>
        </p:blipFill>
        <p:spPr>
          <a:xfrm>
            <a:off x="2618877" y="133471"/>
            <a:ext cx="2149971" cy="3544786"/>
          </a:xfrm>
          <a:prstGeom prst="rect">
            <a:avLst/>
          </a:prstGeom>
        </p:spPr>
      </p:pic>
      <p:sp>
        <p:nvSpPr>
          <p:cNvPr id="2" name="Freeform 14"/>
          <p:cNvSpPr>
            <a:spLocks/>
          </p:cNvSpPr>
          <p:nvPr userDrawn="1"/>
        </p:nvSpPr>
        <p:spPr bwMode="auto">
          <a:xfrm rot="6224017" flipH="1">
            <a:off x="2145801" y="-1450031"/>
            <a:ext cx="2844846" cy="7159232"/>
          </a:xfrm>
          <a:custGeom>
            <a:avLst/>
            <a:gdLst>
              <a:gd name="T0" fmla="*/ 684 w 6732"/>
              <a:gd name="T1" fmla="*/ 38 h 8636"/>
              <a:gd name="T2" fmla="*/ 474 w 6732"/>
              <a:gd name="T3" fmla="*/ 150 h 8636"/>
              <a:gd name="T4" fmla="*/ 312 w 6732"/>
              <a:gd name="T5" fmla="*/ 270 h 8636"/>
              <a:gd name="T6" fmla="*/ 162 w 6732"/>
              <a:gd name="T7" fmla="*/ 428 h 8636"/>
              <a:gd name="T8" fmla="*/ 48 w 6732"/>
              <a:gd name="T9" fmla="*/ 626 h 8636"/>
              <a:gd name="T10" fmla="*/ 14 w 6732"/>
              <a:gd name="T11" fmla="*/ 742 h 8636"/>
              <a:gd name="T12" fmla="*/ 0 w 6732"/>
              <a:gd name="T13" fmla="*/ 866 h 8636"/>
              <a:gd name="T14" fmla="*/ 6 w 6732"/>
              <a:gd name="T15" fmla="*/ 1004 h 8636"/>
              <a:gd name="T16" fmla="*/ 40 w 6732"/>
              <a:gd name="T17" fmla="*/ 1149 h 8636"/>
              <a:gd name="T18" fmla="*/ 90 w 6732"/>
              <a:gd name="T19" fmla="*/ 1237 h 8636"/>
              <a:gd name="T20" fmla="*/ 206 w 6732"/>
              <a:gd name="T21" fmla="*/ 1379 h 8636"/>
              <a:gd name="T22" fmla="*/ 328 w 6732"/>
              <a:gd name="T23" fmla="*/ 1485 h 8636"/>
              <a:gd name="T24" fmla="*/ 490 w 6732"/>
              <a:gd name="T25" fmla="*/ 1583 h 8636"/>
              <a:gd name="T26" fmla="*/ 696 w 6732"/>
              <a:gd name="T27" fmla="*/ 1661 h 8636"/>
              <a:gd name="T28" fmla="*/ 949 w 6732"/>
              <a:gd name="T29" fmla="*/ 1707 h 8636"/>
              <a:gd name="T30" fmla="*/ 1253 w 6732"/>
              <a:gd name="T31" fmla="*/ 1711 h 8636"/>
              <a:gd name="T32" fmla="*/ 1979 w 6732"/>
              <a:gd name="T33" fmla="*/ 1689 h 8636"/>
              <a:gd name="T34" fmla="*/ 2399 w 6732"/>
              <a:gd name="T35" fmla="*/ 1695 h 8636"/>
              <a:gd name="T36" fmla="*/ 2856 w 6732"/>
              <a:gd name="T37" fmla="*/ 1729 h 8636"/>
              <a:gd name="T38" fmla="*/ 3352 w 6732"/>
              <a:gd name="T39" fmla="*/ 1807 h 8636"/>
              <a:gd name="T40" fmla="*/ 3884 w 6732"/>
              <a:gd name="T41" fmla="*/ 1941 h 8636"/>
              <a:gd name="T42" fmla="*/ 4453 w 6732"/>
              <a:gd name="T43" fmla="*/ 2145 h 8636"/>
              <a:gd name="T44" fmla="*/ 4903 w 6732"/>
              <a:gd name="T45" fmla="*/ 2351 h 8636"/>
              <a:gd name="T46" fmla="*/ 5459 w 6732"/>
              <a:gd name="T47" fmla="*/ 2673 h 8636"/>
              <a:gd name="T48" fmla="*/ 5877 w 6732"/>
              <a:gd name="T49" fmla="*/ 2983 h 8636"/>
              <a:gd name="T50" fmla="*/ 6084 w 6732"/>
              <a:gd name="T51" fmla="*/ 3169 h 8636"/>
              <a:gd name="T52" fmla="*/ 6266 w 6732"/>
              <a:gd name="T53" fmla="*/ 3356 h 8636"/>
              <a:gd name="T54" fmla="*/ 6422 w 6732"/>
              <a:gd name="T55" fmla="*/ 3548 h 8636"/>
              <a:gd name="T56" fmla="*/ 6548 w 6732"/>
              <a:gd name="T57" fmla="*/ 3738 h 8636"/>
              <a:gd name="T58" fmla="*/ 6642 w 6732"/>
              <a:gd name="T59" fmla="*/ 3928 h 8636"/>
              <a:gd name="T60" fmla="*/ 6704 w 6732"/>
              <a:gd name="T61" fmla="*/ 4114 h 8636"/>
              <a:gd name="T62" fmla="*/ 6730 w 6732"/>
              <a:gd name="T63" fmla="*/ 4294 h 8636"/>
              <a:gd name="T64" fmla="*/ 6720 w 6732"/>
              <a:gd name="T65" fmla="*/ 4468 h 8636"/>
              <a:gd name="T66" fmla="*/ 6672 w 6732"/>
              <a:gd name="T67" fmla="*/ 4632 h 8636"/>
              <a:gd name="T68" fmla="*/ 6582 w 6732"/>
              <a:gd name="T69" fmla="*/ 4786 h 8636"/>
              <a:gd name="T70" fmla="*/ 6452 w 6732"/>
              <a:gd name="T71" fmla="*/ 4928 h 8636"/>
              <a:gd name="T72" fmla="*/ 6324 w 6732"/>
              <a:gd name="T73" fmla="*/ 5024 h 8636"/>
              <a:gd name="T74" fmla="*/ 6122 w 6732"/>
              <a:gd name="T75" fmla="*/ 5140 h 8636"/>
              <a:gd name="T76" fmla="*/ 5894 w 6732"/>
              <a:gd name="T77" fmla="*/ 5244 h 8636"/>
              <a:gd name="T78" fmla="*/ 5375 w 6732"/>
              <a:gd name="T79" fmla="*/ 5425 h 8636"/>
              <a:gd name="T80" fmla="*/ 4489 w 6732"/>
              <a:gd name="T81" fmla="*/ 5683 h 8636"/>
              <a:gd name="T82" fmla="*/ 3878 w 6732"/>
              <a:gd name="T83" fmla="*/ 5879 h 8636"/>
              <a:gd name="T84" fmla="*/ 3356 w 6732"/>
              <a:gd name="T85" fmla="*/ 6091 h 8636"/>
              <a:gd name="T86" fmla="*/ 3070 w 6732"/>
              <a:gd name="T87" fmla="*/ 6235 h 8636"/>
              <a:gd name="T88" fmla="*/ 2802 w 6732"/>
              <a:gd name="T89" fmla="*/ 6401 h 8636"/>
              <a:gd name="T90" fmla="*/ 2552 w 6732"/>
              <a:gd name="T91" fmla="*/ 6591 h 8636"/>
              <a:gd name="T92" fmla="*/ 2325 w 6732"/>
              <a:gd name="T93" fmla="*/ 6809 h 8636"/>
              <a:gd name="T94" fmla="*/ 2125 w 6732"/>
              <a:gd name="T95" fmla="*/ 7057 h 8636"/>
              <a:gd name="T96" fmla="*/ 2045 w 6732"/>
              <a:gd name="T97" fmla="*/ 7191 h 8636"/>
              <a:gd name="T98" fmla="*/ 1961 w 6732"/>
              <a:gd name="T99" fmla="*/ 7423 h 8636"/>
              <a:gd name="T100" fmla="*/ 1917 w 6732"/>
              <a:gd name="T101" fmla="*/ 7618 h 8636"/>
              <a:gd name="T102" fmla="*/ 1895 w 6732"/>
              <a:gd name="T103" fmla="*/ 7852 h 8636"/>
              <a:gd name="T104" fmla="*/ 1907 w 6732"/>
              <a:gd name="T105" fmla="*/ 8116 h 8636"/>
              <a:gd name="T106" fmla="*/ 1967 w 6732"/>
              <a:gd name="T107" fmla="*/ 8406 h 8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32" h="8636">
                <a:moveTo>
                  <a:pt x="772" y="0"/>
                </a:moveTo>
                <a:lnTo>
                  <a:pt x="772" y="0"/>
                </a:lnTo>
                <a:lnTo>
                  <a:pt x="730" y="16"/>
                </a:lnTo>
                <a:lnTo>
                  <a:pt x="684" y="38"/>
                </a:lnTo>
                <a:lnTo>
                  <a:pt x="622" y="66"/>
                </a:lnTo>
                <a:lnTo>
                  <a:pt x="552" y="104"/>
                </a:lnTo>
                <a:lnTo>
                  <a:pt x="514" y="126"/>
                </a:lnTo>
                <a:lnTo>
                  <a:pt x="474" y="150"/>
                </a:lnTo>
                <a:lnTo>
                  <a:pt x="434" y="176"/>
                </a:lnTo>
                <a:lnTo>
                  <a:pt x="394" y="204"/>
                </a:lnTo>
                <a:lnTo>
                  <a:pt x="352" y="236"/>
                </a:lnTo>
                <a:lnTo>
                  <a:pt x="312" y="270"/>
                </a:lnTo>
                <a:lnTo>
                  <a:pt x="272" y="306"/>
                </a:lnTo>
                <a:lnTo>
                  <a:pt x="234" y="344"/>
                </a:lnTo>
                <a:lnTo>
                  <a:pt x="196" y="384"/>
                </a:lnTo>
                <a:lnTo>
                  <a:pt x="162" y="428"/>
                </a:lnTo>
                <a:lnTo>
                  <a:pt x="128" y="474"/>
                </a:lnTo>
                <a:lnTo>
                  <a:pt x="98" y="522"/>
                </a:lnTo>
                <a:lnTo>
                  <a:pt x="72" y="574"/>
                </a:lnTo>
                <a:lnTo>
                  <a:pt x="48" y="626"/>
                </a:lnTo>
                <a:lnTo>
                  <a:pt x="38" y="654"/>
                </a:lnTo>
                <a:lnTo>
                  <a:pt x="30" y="682"/>
                </a:lnTo>
                <a:lnTo>
                  <a:pt x="22" y="712"/>
                </a:lnTo>
                <a:lnTo>
                  <a:pt x="14" y="742"/>
                </a:lnTo>
                <a:lnTo>
                  <a:pt x="8" y="772"/>
                </a:lnTo>
                <a:lnTo>
                  <a:pt x="4" y="802"/>
                </a:lnTo>
                <a:lnTo>
                  <a:pt x="2" y="834"/>
                </a:lnTo>
                <a:lnTo>
                  <a:pt x="0" y="866"/>
                </a:lnTo>
                <a:lnTo>
                  <a:pt x="0" y="900"/>
                </a:lnTo>
                <a:lnTo>
                  <a:pt x="0" y="934"/>
                </a:lnTo>
                <a:lnTo>
                  <a:pt x="2" y="968"/>
                </a:lnTo>
                <a:lnTo>
                  <a:pt x="6" y="1004"/>
                </a:lnTo>
                <a:lnTo>
                  <a:pt x="12" y="1038"/>
                </a:lnTo>
                <a:lnTo>
                  <a:pt x="20" y="1076"/>
                </a:lnTo>
                <a:lnTo>
                  <a:pt x="30" y="1111"/>
                </a:lnTo>
                <a:lnTo>
                  <a:pt x="40" y="1149"/>
                </a:lnTo>
                <a:lnTo>
                  <a:pt x="40" y="1149"/>
                </a:lnTo>
                <a:lnTo>
                  <a:pt x="52" y="1173"/>
                </a:lnTo>
                <a:lnTo>
                  <a:pt x="68" y="1201"/>
                </a:lnTo>
                <a:lnTo>
                  <a:pt x="90" y="1237"/>
                </a:lnTo>
                <a:lnTo>
                  <a:pt x="120" y="1281"/>
                </a:lnTo>
                <a:lnTo>
                  <a:pt x="160" y="1327"/>
                </a:lnTo>
                <a:lnTo>
                  <a:pt x="182" y="1353"/>
                </a:lnTo>
                <a:lnTo>
                  <a:pt x="206" y="1379"/>
                </a:lnTo>
                <a:lnTo>
                  <a:pt x="234" y="1405"/>
                </a:lnTo>
                <a:lnTo>
                  <a:pt x="262" y="1431"/>
                </a:lnTo>
                <a:lnTo>
                  <a:pt x="294" y="1457"/>
                </a:lnTo>
                <a:lnTo>
                  <a:pt x="328" y="1485"/>
                </a:lnTo>
                <a:lnTo>
                  <a:pt x="364" y="1509"/>
                </a:lnTo>
                <a:lnTo>
                  <a:pt x="404" y="1535"/>
                </a:lnTo>
                <a:lnTo>
                  <a:pt x="446" y="1559"/>
                </a:lnTo>
                <a:lnTo>
                  <a:pt x="490" y="1583"/>
                </a:lnTo>
                <a:lnTo>
                  <a:pt x="536" y="1605"/>
                </a:lnTo>
                <a:lnTo>
                  <a:pt x="588" y="1625"/>
                </a:lnTo>
                <a:lnTo>
                  <a:pt x="640" y="1645"/>
                </a:lnTo>
                <a:lnTo>
                  <a:pt x="696" y="1661"/>
                </a:lnTo>
                <a:lnTo>
                  <a:pt x="754" y="1677"/>
                </a:lnTo>
                <a:lnTo>
                  <a:pt x="816" y="1689"/>
                </a:lnTo>
                <a:lnTo>
                  <a:pt x="881" y="1699"/>
                </a:lnTo>
                <a:lnTo>
                  <a:pt x="949" y="1707"/>
                </a:lnTo>
                <a:lnTo>
                  <a:pt x="1021" y="1711"/>
                </a:lnTo>
                <a:lnTo>
                  <a:pt x="1095" y="1713"/>
                </a:lnTo>
                <a:lnTo>
                  <a:pt x="1095" y="1713"/>
                </a:lnTo>
                <a:lnTo>
                  <a:pt x="1253" y="1711"/>
                </a:lnTo>
                <a:lnTo>
                  <a:pt x="1421" y="1707"/>
                </a:lnTo>
                <a:lnTo>
                  <a:pt x="1597" y="1699"/>
                </a:lnTo>
                <a:lnTo>
                  <a:pt x="1783" y="1693"/>
                </a:lnTo>
                <a:lnTo>
                  <a:pt x="1979" y="1689"/>
                </a:lnTo>
                <a:lnTo>
                  <a:pt x="2081" y="1689"/>
                </a:lnTo>
                <a:lnTo>
                  <a:pt x="2185" y="1689"/>
                </a:lnTo>
                <a:lnTo>
                  <a:pt x="2291" y="1691"/>
                </a:lnTo>
                <a:lnTo>
                  <a:pt x="2399" y="1695"/>
                </a:lnTo>
                <a:lnTo>
                  <a:pt x="2511" y="1701"/>
                </a:lnTo>
                <a:lnTo>
                  <a:pt x="2622" y="1707"/>
                </a:lnTo>
                <a:lnTo>
                  <a:pt x="2738" y="1717"/>
                </a:lnTo>
                <a:lnTo>
                  <a:pt x="2856" y="1729"/>
                </a:lnTo>
                <a:lnTo>
                  <a:pt x="2976" y="1743"/>
                </a:lnTo>
                <a:lnTo>
                  <a:pt x="3100" y="1761"/>
                </a:lnTo>
                <a:lnTo>
                  <a:pt x="3224" y="1783"/>
                </a:lnTo>
                <a:lnTo>
                  <a:pt x="3352" y="1807"/>
                </a:lnTo>
                <a:lnTo>
                  <a:pt x="3482" y="1833"/>
                </a:lnTo>
                <a:lnTo>
                  <a:pt x="3614" y="1865"/>
                </a:lnTo>
                <a:lnTo>
                  <a:pt x="3748" y="1901"/>
                </a:lnTo>
                <a:lnTo>
                  <a:pt x="3884" y="1941"/>
                </a:lnTo>
                <a:lnTo>
                  <a:pt x="4024" y="1985"/>
                </a:lnTo>
                <a:lnTo>
                  <a:pt x="4166" y="2033"/>
                </a:lnTo>
                <a:lnTo>
                  <a:pt x="4307" y="2087"/>
                </a:lnTo>
                <a:lnTo>
                  <a:pt x="4453" y="2145"/>
                </a:lnTo>
                <a:lnTo>
                  <a:pt x="4603" y="2209"/>
                </a:lnTo>
                <a:lnTo>
                  <a:pt x="4753" y="2277"/>
                </a:lnTo>
                <a:lnTo>
                  <a:pt x="4753" y="2277"/>
                </a:lnTo>
                <a:lnTo>
                  <a:pt x="4903" y="2351"/>
                </a:lnTo>
                <a:lnTo>
                  <a:pt x="5049" y="2427"/>
                </a:lnTo>
                <a:lnTo>
                  <a:pt x="5189" y="2507"/>
                </a:lnTo>
                <a:lnTo>
                  <a:pt x="5327" y="2589"/>
                </a:lnTo>
                <a:lnTo>
                  <a:pt x="5459" y="2673"/>
                </a:lnTo>
                <a:lnTo>
                  <a:pt x="5585" y="2759"/>
                </a:lnTo>
                <a:lnTo>
                  <a:pt x="5707" y="2847"/>
                </a:lnTo>
                <a:lnTo>
                  <a:pt x="5823" y="2937"/>
                </a:lnTo>
                <a:lnTo>
                  <a:pt x="5877" y="2983"/>
                </a:lnTo>
                <a:lnTo>
                  <a:pt x="5932" y="3029"/>
                </a:lnTo>
                <a:lnTo>
                  <a:pt x="5984" y="3075"/>
                </a:lnTo>
                <a:lnTo>
                  <a:pt x="6036" y="3123"/>
                </a:lnTo>
                <a:lnTo>
                  <a:pt x="6084" y="3169"/>
                </a:lnTo>
                <a:lnTo>
                  <a:pt x="6132" y="3215"/>
                </a:lnTo>
                <a:lnTo>
                  <a:pt x="6180" y="3262"/>
                </a:lnTo>
                <a:lnTo>
                  <a:pt x="6224" y="3310"/>
                </a:lnTo>
                <a:lnTo>
                  <a:pt x="6266" y="3356"/>
                </a:lnTo>
                <a:lnTo>
                  <a:pt x="6308" y="3404"/>
                </a:lnTo>
                <a:lnTo>
                  <a:pt x="6348" y="3452"/>
                </a:lnTo>
                <a:lnTo>
                  <a:pt x="6386" y="3500"/>
                </a:lnTo>
                <a:lnTo>
                  <a:pt x="6422" y="3548"/>
                </a:lnTo>
                <a:lnTo>
                  <a:pt x="6456" y="3596"/>
                </a:lnTo>
                <a:lnTo>
                  <a:pt x="6488" y="3644"/>
                </a:lnTo>
                <a:lnTo>
                  <a:pt x="6518" y="3690"/>
                </a:lnTo>
                <a:lnTo>
                  <a:pt x="6548" y="3738"/>
                </a:lnTo>
                <a:lnTo>
                  <a:pt x="6574" y="3786"/>
                </a:lnTo>
                <a:lnTo>
                  <a:pt x="6598" y="3834"/>
                </a:lnTo>
                <a:lnTo>
                  <a:pt x="6622" y="3880"/>
                </a:lnTo>
                <a:lnTo>
                  <a:pt x="6642" y="3928"/>
                </a:lnTo>
                <a:lnTo>
                  <a:pt x="6660" y="3974"/>
                </a:lnTo>
                <a:lnTo>
                  <a:pt x="6678" y="4020"/>
                </a:lnTo>
                <a:lnTo>
                  <a:pt x="6692" y="4068"/>
                </a:lnTo>
                <a:lnTo>
                  <a:pt x="6704" y="4114"/>
                </a:lnTo>
                <a:lnTo>
                  <a:pt x="6714" y="4158"/>
                </a:lnTo>
                <a:lnTo>
                  <a:pt x="6722" y="4204"/>
                </a:lnTo>
                <a:lnTo>
                  <a:pt x="6726" y="4250"/>
                </a:lnTo>
                <a:lnTo>
                  <a:pt x="6730" y="4294"/>
                </a:lnTo>
                <a:lnTo>
                  <a:pt x="6732" y="4338"/>
                </a:lnTo>
                <a:lnTo>
                  <a:pt x="6730" y="4382"/>
                </a:lnTo>
                <a:lnTo>
                  <a:pt x="6726" y="4424"/>
                </a:lnTo>
                <a:lnTo>
                  <a:pt x="6720" y="4468"/>
                </a:lnTo>
                <a:lnTo>
                  <a:pt x="6712" y="4510"/>
                </a:lnTo>
                <a:lnTo>
                  <a:pt x="6700" y="4550"/>
                </a:lnTo>
                <a:lnTo>
                  <a:pt x="6688" y="4592"/>
                </a:lnTo>
                <a:lnTo>
                  <a:pt x="6672" y="4632"/>
                </a:lnTo>
                <a:lnTo>
                  <a:pt x="6654" y="4672"/>
                </a:lnTo>
                <a:lnTo>
                  <a:pt x="6632" y="4710"/>
                </a:lnTo>
                <a:lnTo>
                  <a:pt x="6608" y="4748"/>
                </a:lnTo>
                <a:lnTo>
                  <a:pt x="6582" y="4786"/>
                </a:lnTo>
                <a:lnTo>
                  <a:pt x="6554" y="4822"/>
                </a:lnTo>
                <a:lnTo>
                  <a:pt x="6522" y="4858"/>
                </a:lnTo>
                <a:lnTo>
                  <a:pt x="6488" y="4894"/>
                </a:lnTo>
                <a:lnTo>
                  <a:pt x="6452" y="4928"/>
                </a:lnTo>
                <a:lnTo>
                  <a:pt x="6412" y="4960"/>
                </a:lnTo>
                <a:lnTo>
                  <a:pt x="6370" y="4992"/>
                </a:lnTo>
                <a:lnTo>
                  <a:pt x="6324" y="5024"/>
                </a:lnTo>
                <a:lnTo>
                  <a:pt x="6324" y="5024"/>
                </a:lnTo>
                <a:lnTo>
                  <a:pt x="6276" y="5054"/>
                </a:lnTo>
                <a:lnTo>
                  <a:pt x="6226" y="5084"/>
                </a:lnTo>
                <a:lnTo>
                  <a:pt x="6176" y="5112"/>
                </a:lnTo>
                <a:lnTo>
                  <a:pt x="6122" y="5140"/>
                </a:lnTo>
                <a:lnTo>
                  <a:pt x="6068" y="5168"/>
                </a:lnTo>
                <a:lnTo>
                  <a:pt x="6012" y="5194"/>
                </a:lnTo>
                <a:lnTo>
                  <a:pt x="5954" y="5220"/>
                </a:lnTo>
                <a:lnTo>
                  <a:pt x="5894" y="5244"/>
                </a:lnTo>
                <a:lnTo>
                  <a:pt x="5773" y="5292"/>
                </a:lnTo>
                <a:lnTo>
                  <a:pt x="5645" y="5338"/>
                </a:lnTo>
                <a:lnTo>
                  <a:pt x="5511" y="5384"/>
                </a:lnTo>
                <a:lnTo>
                  <a:pt x="5375" y="5425"/>
                </a:lnTo>
                <a:lnTo>
                  <a:pt x="5233" y="5469"/>
                </a:lnTo>
                <a:lnTo>
                  <a:pt x="5089" y="5511"/>
                </a:lnTo>
                <a:lnTo>
                  <a:pt x="4793" y="5595"/>
                </a:lnTo>
                <a:lnTo>
                  <a:pt x="4489" y="5683"/>
                </a:lnTo>
                <a:lnTo>
                  <a:pt x="4337" y="5729"/>
                </a:lnTo>
                <a:lnTo>
                  <a:pt x="4184" y="5777"/>
                </a:lnTo>
                <a:lnTo>
                  <a:pt x="4030" y="5827"/>
                </a:lnTo>
                <a:lnTo>
                  <a:pt x="3878" y="5879"/>
                </a:lnTo>
                <a:lnTo>
                  <a:pt x="3726" y="5935"/>
                </a:lnTo>
                <a:lnTo>
                  <a:pt x="3576" y="5995"/>
                </a:lnTo>
                <a:lnTo>
                  <a:pt x="3428" y="6059"/>
                </a:lnTo>
                <a:lnTo>
                  <a:pt x="3356" y="6091"/>
                </a:lnTo>
                <a:lnTo>
                  <a:pt x="3282" y="6125"/>
                </a:lnTo>
                <a:lnTo>
                  <a:pt x="3212" y="6161"/>
                </a:lnTo>
                <a:lnTo>
                  <a:pt x="3140" y="6197"/>
                </a:lnTo>
                <a:lnTo>
                  <a:pt x="3070" y="6235"/>
                </a:lnTo>
                <a:lnTo>
                  <a:pt x="3002" y="6275"/>
                </a:lnTo>
                <a:lnTo>
                  <a:pt x="2934" y="6317"/>
                </a:lnTo>
                <a:lnTo>
                  <a:pt x="2868" y="6359"/>
                </a:lnTo>
                <a:lnTo>
                  <a:pt x="2802" y="6401"/>
                </a:lnTo>
                <a:lnTo>
                  <a:pt x="2736" y="6447"/>
                </a:lnTo>
                <a:lnTo>
                  <a:pt x="2674" y="6493"/>
                </a:lnTo>
                <a:lnTo>
                  <a:pt x="2612" y="6541"/>
                </a:lnTo>
                <a:lnTo>
                  <a:pt x="2552" y="6591"/>
                </a:lnTo>
                <a:lnTo>
                  <a:pt x="2493" y="6643"/>
                </a:lnTo>
                <a:lnTo>
                  <a:pt x="2435" y="6697"/>
                </a:lnTo>
                <a:lnTo>
                  <a:pt x="2379" y="6751"/>
                </a:lnTo>
                <a:lnTo>
                  <a:pt x="2325" y="6809"/>
                </a:lnTo>
                <a:lnTo>
                  <a:pt x="2273" y="6867"/>
                </a:lnTo>
                <a:lnTo>
                  <a:pt x="2221" y="6929"/>
                </a:lnTo>
                <a:lnTo>
                  <a:pt x="2171" y="6991"/>
                </a:lnTo>
                <a:lnTo>
                  <a:pt x="2125" y="7057"/>
                </a:lnTo>
                <a:lnTo>
                  <a:pt x="2079" y="7123"/>
                </a:lnTo>
                <a:lnTo>
                  <a:pt x="2079" y="7123"/>
                </a:lnTo>
                <a:lnTo>
                  <a:pt x="2063" y="7153"/>
                </a:lnTo>
                <a:lnTo>
                  <a:pt x="2045" y="7191"/>
                </a:lnTo>
                <a:lnTo>
                  <a:pt x="2023" y="7243"/>
                </a:lnTo>
                <a:lnTo>
                  <a:pt x="1999" y="7305"/>
                </a:lnTo>
                <a:lnTo>
                  <a:pt x="1973" y="7381"/>
                </a:lnTo>
                <a:lnTo>
                  <a:pt x="1961" y="7423"/>
                </a:lnTo>
                <a:lnTo>
                  <a:pt x="1949" y="7469"/>
                </a:lnTo>
                <a:lnTo>
                  <a:pt x="1937" y="7517"/>
                </a:lnTo>
                <a:lnTo>
                  <a:pt x="1927" y="7566"/>
                </a:lnTo>
                <a:lnTo>
                  <a:pt x="1917" y="7618"/>
                </a:lnTo>
                <a:lnTo>
                  <a:pt x="1909" y="7674"/>
                </a:lnTo>
                <a:lnTo>
                  <a:pt x="1903" y="7730"/>
                </a:lnTo>
                <a:lnTo>
                  <a:pt x="1899" y="7790"/>
                </a:lnTo>
                <a:lnTo>
                  <a:pt x="1895" y="7852"/>
                </a:lnTo>
                <a:lnTo>
                  <a:pt x="1895" y="7914"/>
                </a:lnTo>
                <a:lnTo>
                  <a:pt x="1897" y="7980"/>
                </a:lnTo>
                <a:lnTo>
                  <a:pt x="1901" y="8048"/>
                </a:lnTo>
                <a:lnTo>
                  <a:pt x="1907" y="8116"/>
                </a:lnTo>
                <a:lnTo>
                  <a:pt x="1917" y="8186"/>
                </a:lnTo>
                <a:lnTo>
                  <a:pt x="1931" y="8258"/>
                </a:lnTo>
                <a:lnTo>
                  <a:pt x="1947" y="8332"/>
                </a:lnTo>
                <a:lnTo>
                  <a:pt x="1967" y="8406"/>
                </a:lnTo>
                <a:lnTo>
                  <a:pt x="1991" y="8482"/>
                </a:lnTo>
                <a:lnTo>
                  <a:pt x="2019" y="8558"/>
                </a:lnTo>
                <a:lnTo>
                  <a:pt x="2051" y="8636"/>
                </a:lnTo>
              </a:path>
            </a:pathLst>
          </a:custGeom>
          <a:noFill/>
          <a:ln w="12700">
            <a:solidFill>
              <a:schemeClr val="bg1">
                <a:lumMod val="50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lvl="0"/>
            <a:endParaRPr lang="ko-KR" altLang="en-US" sz="1350"/>
          </a:p>
        </p:txBody>
      </p:sp>
      <p:pic>
        <p:nvPicPr>
          <p:cNvPr id="4" name="그림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9400998">
            <a:off x="5577405" y="2163626"/>
            <a:ext cx="643068" cy="867196"/>
          </a:xfrm>
          <a:prstGeom prst="rect">
            <a:avLst/>
          </a:prstGeom>
        </p:spPr>
      </p:pic>
      <p:pic>
        <p:nvPicPr>
          <p:cNvPr id="5" name="그림 4"/>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contrast="-100000"/>
                    </a14:imgEffect>
                  </a14:imgLayer>
                </a14:imgProps>
              </a:ext>
              <a:ext uri="{28A0092B-C50C-407E-A947-70E740481C1C}">
                <a14:useLocalDpi xmlns:a14="http://schemas.microsoft.com/office/drawing/2010/main"/>
              </a:ext>
            </a:extLst>
          </a:blip>
          <a:srcRect/>
          <a:stretch/>
        </p:blipFill>
        <p:spPr>
          <a:xfrm>
            <a:off x="1649461" y="714805"/>
            <a:ext cx="1004777" cy="1318436"/>
          </a:xfrm>
          <a:prstGeom prst="rect">
            <a:avLst/>
          </a:prstGeom>
        </p:spPr>
      </p:pic>
      <p:sp>
        <p:nvSpPr>
          <p:cNvPr id="6" name="텍스트 개체 틀 2"/>
          <p:cNvSpPr>
            <a:spLocks noGrp="1"/>
          </p:cNvSpPr>
          <p:nvPr>
            <p:ph type="body" sz="quarter" idx="13" hasCustomPrompt="1"/>
          </p:nvPr>
        </p:nvSpPr>
        <p:spPr>
          <a:xfrm>
            <a:off x="1505778" y="3148779"/>
            <a:ext cx="3846444" cy="618152"/>
          </a:xfrm>
          <a:prstGeom prst="rect">
            <a:avLst/>
          </a:prstGeom>
        </p:spPr>
        <p:txBody>
          <a:bodyPr lIns="0" tIns="0" rIns="0" bIns="0"/>
          <a:lstStyle>
            <a:lvl1pPr marL="0" indent="0" algn="ctr">
              <a:buNone/>
              <a:defRPr sz="2700" b="1" baseline="0">
                <a:ln>
                  <a:solidFill>
                    <a:schemeClr val="bg1"/>
                  </a:solidFill>
                </a:ln>
                <a:blipFill>
                  <a:blip r:embed="rId6"/>
                  <a:stretch>
                    <a:fillRect/>
                  </a:stretch>
                </a:blipFill>
                <a:latin typeface="Tahoma" panose="020B0604030504040204" pitchFamily="34" charset="0"/>
                <a:cs typeface="Tahoma" panose="020B0604030504040204" pitchFamily="34" charset="0"/>
              </a:defRPr>
            </a:lvl1pPr>
          </a:lstStyle>
          <a:p>
            <a:pPr lvl="0"/>
            <a:r>
              <a:rPr lang="en-US" altLang="ko-KR"/>
              <a:t>Thank you</a:t>
            </a:r>
            <a:endParaRPr lang="ko-KR" altLang="en-US"/>
          </a:p>
        </p:txBody>
      </p:sp>
      <p:pic>
        <p:nvPicPr>
          <p:cNvPr id="7" name="그림 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rot="463896">
            <a:off x="269184" y="2752869"/>
            <a:ext cx="1370107" cy="318595"/>
          </a:xfrm>
          <a:prstGeom prst="rect">
            <a:avLst/>
          </a:prstGeom>
        </p:spPr>
      </p:pic>
      <p:sp>
        <p:nvSpPr>
          <p:cNvPr id="8" name="직사각형 7"/>
          <p:cNvSpPr/>
          <p:nvPr userDrawn="1"/>
        </p:nvSpPr>
        <p:spPr>
          <a:xfrm>
            <a:off x="0" y="5069928"/>
            <a:ext cx="6858000" cy="73572"/>
          </a:xfrm>
          <a:prstGeom prst="rect">
            <a:avLst/>
          </a:prstGeom>
          <a:solidFill>
            <a:srgbClr val="FCAE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2993234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tiff"/><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423" y="1"/>
            <a:ext cx="6872423" cy="5154317"/>
          </a:xfrm>
          <a:prstGeom prst="rect">
            <a:avLst/>
          </a:prstGeom>
        </p:spPr>
      </p:pic>
      <p:pic>
        <p:nvPicPr>
          <p:cNvPr id="15" name="Picture 1"/>
          <p:cNvPicPr>
            <a:picLocks noChangeAspect="1"/>
          </p:cNvPicPr>
          <p:nvPr userDrawn="1"/>
        </p:nvPicPr>
        <p:blipFill>
          <a:blip r:embed="rId9"/>
          <a:stretch>
            <a:fillRect/>
          </a:stretch>
        </p:blipFill>
        <p:spPr>
          <a:xfrm>
            <a:off x="5551169" y="11733"/>
            <a:ext cx="1321253" cy="566765"/>
          </a:xfrm>
          <a:prstGeom prst="rect">
            <a:avLst/>
          </a:prstGeom>
        </p:spPr>
      </p:pic>
      <p:sp>
        <p:nvSpPr>
          <p:cNvPr id="16" name="Rectangle 69"/>
          <p:cNvSpPr>
            <a:spLocks noChangeArrowheads="1"/>
          </p:cNvSpPr>
          <p:nvPr userDrawn="1"/>
        </p:nvSpPr>
        <p:spPr bwMode="gray">
          <a:xfrm>
            <a:off x="-14424" y="578600"/>
            <a:ext cx="6872423" cy="192949"/>
          </a:xfrm>
          <a:prstGeom prst="rect">
            <a:avLst/>
          </a:prstGeom>
          <a:solidFill>
            <a:schemeClr val="accent3">
              <a:lumMod val="20000"/>
              <a:lumOff val="80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7" name="Picture 72"/>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40968" y="40394"/>
            <a:ext cx="1260366" cy="53820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
          <p:cNvPicPr>
            <a:picLocks noChangeAspect="1"/>
          </p:cNvPicPr>
          <p:nvPr userDrawn="1"/>
        </p:nvPicPr>
        <p:blipFill>
          <a:blip r:embed="rId11"/>
          <a:stretch>
            <a:fillRect/>
          </a:stretch>
        </p:blipFill>
        <p:spPr>
          <a:xfrm>
            <a:off x="4389276" y="40394"/>
            <a:ext cx="1161894" cy="550060"/>
          </a:xfrm>
          <a:prstGeom prst="rect">
            <a:avLst/>
          </a:prstGeom>
        </p:spPr>
      </p:pic>
      <p:pic>
        <p:nvPicPr>
          <p:cNvPr id="19" name="Picture 4"/>
          <p:cNvPicPr>
            <a:picLocks noChangeAspect="1"/>
          </p:cNvPicPr>
          <p:nvPr userDrawn="1"/>
        </p:nvPicPr>
        <p:blipFill>
          <a:blip r:embed="rId12"/>
          <a:stretch>
            <a:fillRect/>
          </a:stretch>
        </p:blipFill>
        <p:spPr>
          <a:xfrm>
            <a:off x="0" y="43964"/>
            <a:ext cx="3212056" cy="534637"/>
          </a:xfrm>
          <a:prstGeom prst="rect">
            <a:avLst/>
          </a:prstGeom>
        </p:spPr>
      </p:pic>
    </p:spTree>
    <p:extLst>
      <p:ext uri="{BB962C8B-B14F-4D97-AF65-F5344CB8AC3E}">
        <p14:creationId xmlns:p14="http://schemas.microsoft.com/office/powerpoint/2010/main" val="307964275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61" r:id="rId5"/>
    <p:sldLayoutId id="2147483659" r:id="rId6"/>
  </p:sldLayoutIdLst>
  <p:hf hdr="0" ftr="0" dt="0"/>
  <p:txStyles>
    <p:titleStyle>
      <a:lvl1pPr algn="ctr" defTabSz="685800" rtl="0" eaLnBrk="1" latinLnBrk="1"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1"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1"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1"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oleObject" Target="../embeddings/oleObject1.bin"/><Relationship Id="rId7"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oleObject" Target="../embeddings/oleObject2.bin"/><Relationship Id="rId4" Type="http://schemas.openxmlformats.org/officeDocument/2006/relationships/image" Target="../media/image14.png"/><Relationship Id="rId9" Type="http://schemas.openxmlformats.org/officeDocument/2006/relationships/hyperlink" Target="mailto:chchenpf7@mail.sysu.edu.c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riu.org/Main_Page"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65"/>
          <p:cNvSpPr>
            <a:spLocks noChangeArrowheads="1"/>
          </p:cNvSpPr>
          <p:nvPr/>
        </p:nvSpPr>
        <p:spPr bwMode="gray">
          <a:xfrm>
            <a:off x="-27384" y="0"/>
            <a:ext cx="1728192" cy="2355726"/>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66"/>
          <p:cNvSpPr>
            <a:spLocks noChangeArrowheads="1"/>
          </p:cNvSpPr>
          <p:nvPr/>
        </p:nvSpPr>
        <p:spPr bwMode="gray">
          <a:xfrm>
            <a:off x="1700808" y="2499742"/>
            <a:ext cx="5146903" cy="902564"/>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dirty="0"/>
          </a:p>
        </p:txBody>
      </p:sp>
      <p:sp>
        <p:nvSpPr>
          <p:cNvPr id="14" name="Rectangle 67"/>
          <p:cNvSpPr>
            <a:spLocks noChangeArrowheads="1"/>
          </p:cNvSpPr>
          <p:nvPr/>
        </p:nvSpPr>
        <p:spPr bwMode="gray">
          <a:xfrm>
            <a:off x="44624" y="2395452"/>
            <a:ext cx="6803087" cy="176298"/>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5" name="Object 68"/>
          <p:cNvGraphicFramePr>
            <a:graphicFrameLocks noChangeAspect="1"/>
          </p:cNvGraphicFramePr>
          <p:nvPr>
            <p:extLst>
              <p:ext uri="{D42A27DB-BD31-4B8C-83A1-F6EECF244321}">
                <p14:modId xmlns:p14="http://schemas.microsoft.com/office/powerpoint/2010/main" val="988504429"/>
              </p:ext>
            </p:extLst>
          </p:nvPr>
        </p:nvGraphicFramePr>
        <p:xfrm>
          <a:off x="3429000" y="-2523"/>
          <a:ext cx="1715061" cy="2380819"/>
        </p:xfrm>
        <a:graphic>
          <a:graphicData uri="http://schemas.openxmlformats.org/presentationml/2006/ole">
            <mc:AlternateContent xmlns:mc="http://schemas.openxmlformats.org/markup-compatibility/2006">
              <mc:Choice xmlns:v="urn:schemas-microsoft-com:vml" Requires="v">
                <p:oleObj spid="_x0000_s21138" name="Image" r:id="rId3" imgW="4330159" imgH="6146032" progId="Photoshop.Image.6">
                  <p:embed/>
                </p:oleObj>
              </mc:Choice>
              <mc:Fallback>
                <p:oleObj name="Image" r:id="rId3" imgW="4330159" imgH="6146032" progId="Photoshop.Image.6">
                  <p:embed/>
                  <p:pic>
                    <p:nvPicPr>
                      <p:cNvPr id="314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23"/>
                        <a:ext cx="1715061" cy="23808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Object 69"/>
          <p:cNvGraphicFramePr>
            <a:graphicFrameLocks noChangeAspect="1"/>
          </p:cNvGraphicFramePr>
          <p:nvPr>
            <p:extLst>
              <p:ext uri="{D42A27DB-BD31-4B8C-83A1-F6EECF244321}">
                <p14:modId xmlns:p14="http://schemas.microsoft.com/office/powerpoint/2010/main" val="2420638291"/>
              </p:ext>
            </p:extLst>
          </p:nvPr>
        </p:nvGraphicFramePr>
        <p:xfrm>
          <a:off x="1700808" y="-4032"/>
          <a:ext cx="1728552" cy="2382328"/>
        </p:xfrm>
        <a:graphic>
          <a:graphicData uri="http://schemas.openxmlformats.org/presentationml/2006/ole">
            <mc:AlternateContent xmlns:mc="http://schemas.openxmlformats.org/markup-compatibility/2006">
              <mc:Choice xmlns:v="urn:schemas-microsoft-com:vml" Requires="v">
                <p:oleObj spid="_x0000_s21139" name="Image" r:id="rId5" imgW="2526984" imgH="3428571" progId="Photoshop.Image.6">
                  <p:embed/>
                </p:oleObj>
              </mc:Choice>
              <mc:Fallback>
                <p:oleObj name="Image" r:id="rId5" imgW="2526984" imgH="3428571" progId="Photoshop.Image.6">
                  <p:embed/>
                  <p:pic>
                    <p:nvPicPr>
                      <p:cNvPr id="3141"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0808" y="-4032"/>
                        <a:ext cx="1728552" cy="2382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7" name="Picture 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7192" y="13010"/>
            <a:ext cx="1690519" cy="2342716"/>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tangle 1"/>
          <p:cNvSpPr/>
          <p:nvPr/>
        </p:nvSpPr>
        <p:spPr>
          <a:xfrm>
            <a:off x="1977148" y="3003798"/>
            <a:ext cx="2486322" cy="400110"/>
          </a:xfrm>
          <a:prstGeom prst="rect">
            <a:avLst/>
          </a:prstGeom>
        </p:spPr>
        <p:txBody>
          <a:bodyPr wrap="none">
            <a:spAutoFit/>
          </a:bodyPr>
          <a:lstStyle/>
          <a:p>
            <a:r>
              <a:rPr lang="en-US" altLang="zh-CN" b="1" noProof="0" dirty="0">
                <a:solidFill>
                  <a:srgbClr val="FFFFFF"/>
                </a:solidFill>
                <a:effectLst>
                  <a:outerShdw blurRad="38100" dist="38100" dir="2700000" algn="tl">
                    <a:srgbClr val="000000">
                      <a:alpha val="43137"/>
                    </a:srgbClr>
                  </a:outerShdw>
                </a:effectLst>
              </a:rPr>
              <a:t>Distributed </a:t>
            </a:r>
            <a:r>
              <a:rPr lang="en-US" altLang="zh-CN" sz="2000" b="1" noProof="0" dirty="0">
                <a:solidFill>
                  <a:srgbClr val="FFFFFF"/>
                </a:solidFill>
                <a:effectLst>
                  <a:outerShdw blurRad="38100" dist="38100" dir="2700000" algn="tl">
                    <a:srgbClr val="000000">
                      <a:alpha val="43137"/>
                    </a:srgbClr>
                  </a:outerShdw>
                </a:effectLst>
              </a:rPr>
              <a:t>Systems</a:t>
            </a:r>
            <a:endParaRPr lang="en-US" sz="2000" b="1" dirty="0">
              <a:solidFill>
                <a:srgbClr val="FFFFFF"/>
              </a:solidFill>
              <a:effectLst>
                <a:outerShdw blurRad="38100" dist="38100" dir="2700000" algn="tl">
                  <a:srgbClr val="000000">
                    <a:alpha val="43137"/>
                  </a:srgbClr>
                </a:outerShdw>
              </a:effectLst>
            </a:endParaRPr>
          </a:p>
        </p:txBody>
      </p:sp>
      <p:sp>
        <p:nvSpPr>
          <p:cNvPr id="20" name="Rectangle 18"/>
          <p:cNvSpPr/>
          <p:nvPr/>
        </p:nvSpPr>
        <p:spPr>
          <a:xfrm>
            <a:off x="1939624" y="2501483"/>
            <a:ext cx="2501006" cy="646331"/>
          </a:xfrm>
          <a:prstGeom prst="rect">
            <a:avLst/>
          </a:prstGeom>
        </p:spPr>
        <p:txBody>
          <a:bodyPr wrap="none">
            <a:spAutoFit/>
          </a:bodyPr>
          <a:lstStyle/>
          <a:p>
            <a:r>
              <a:rPr lang="zh-CN" altLang="en-US" sz="3600" b="1" u="sng" dirty="0">
                <a:solidFill>
                  <a:srgbClr val="FFFFFF"/>
                </a:solidFill>
                <a:effectLst/>
              </a:rPr>
              <a:t>分布式</a:t>
            </a:r>
            <a:r>
              <a:rPr lang="zh-CN" altLang="en-US" sz="3600" b="1" u="sng" dirty="0">
                <a:solidFill>
                  <a:srgbClr val="FFFFFF"/>
                </a:solidFill>
              </a:rPr>
              <a:t>系统</a:t>
            </a:r>
            <a:endParaRPr lang="en-US" sz="3600" b="1" u="sng" dirty="0">
              <a:solidFill>
                <a:srgbClr val="FFFFFF"/>
              </a:solidFill>
              <a:effectLst/>
            </a:endParaRPr>
          </a:p>
        </p:txBody>
      </p:sp>
      <p:grpSp>
        <p:nvGrpSpPr>
          <p:cNvPr id="3" name="组合 2"/>
          <p:cNvGrpSpPr/>
          <p:nvPr/>
        </p:nvGrpSpPr>
        <p:grpSpPr>
          <a:xfrm>
            <a:off x="141256" y="521257"/>
            <a:ext cx="1390911" cy="1406983"/>
            <a:chOff x="2398128" y="3406153"/>
            <a:chExt cx="1390911" cy="1406983"/>
          </a:xfrm>
        </p:grpSpPr>
        <p:sp>
          <p:nvSpPr>
            <p:cNvPr id="2" name="椭圆 1"/>
            <p:cNvSpPr/>
            <p:nvPr/>
          </p:nvSpPr>
          <p:spPr>
            <a:xfrm>
              <a:off x="2398129" y="3406153"/>
              <a:ext cx="1390910" cy="1406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80" descr="https://gss3.bdstatic.com/7Po3dSag_xI4khGkpoWK1HF6hhy/baike/c0%3Dbaike92%2C5%2C5%2C92%2C30/sign=e0c646358926cffc7d27b7e0d86821f5/b3119313b07eca8032bb094b9a2397dda04483d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8128" y="3406153"/>
              <a:ext cx="1390911" cy="140698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文本框 3"/>
          <p:cNvSpPr txBox="1"/>
          <p:nvPr/>
        </p:nvSpPr>
        <p:spPr>
          <a:xfrm>
            <a:off x="958867" y="3509069"/>
            <a:ext cx="5080656" cy="1261884"/>
          </a:xfrm>
          <a:prstGeom prst="rect">
            <a:avLst/>
          </a:prstGeom>
          <a:noFill/>
        </p:spPr>
        <p:txBody>
          <a:bodyPr wrap="square" rtlCol="0">
            <a:spAutoFit/>
          </a:bodyPr>
          <a:lstStyle/>
          <a:p>
            <a:pPr algn="ctr"/>
            <a:r>
              <a:rPr lang="zh-CN" altLang="en-US" sz="1600" b="1" dirty="0">
                <a:solidFill>
                  <a:schemeClr val="bg1"/>
                </a:solidFill>
                <a:latin typeface="+mn-ea"/>
              </a:rPr>
              <a:t>陈鹏飞</a:t>
            </a:r>
            <a:endParaRPr lang="en-US" altLang="zh-CN" sz="1600" b="1" dirty="0">
              <a:solidFill>
                <a:schemeClr val="bg1"/>
              </a:solidFill>
              <a:latin typeface="+mn-ea"/>
            </a:endParaRPr>
          </a:p>
          <a:p>
            <a:pPr algn="ctr"/>
            <a:r>
              <a:rPr lang="zh-CN" altLang="en-US" sz="1600" b="1" dirty="0">
                <a:solidFill>
                  <a:schemeClr val="bg1"/>
                </a:solidFill>
                <a:latin typeface="+mn-ea"/>
              </a:rPr>
              <a:t>数据科学与计算机学院</a:t>
            </a:r>
            <a:endParaRPr lang="en-US" altLang="zh-CN" sz="1600" b="1" dirty="0">
              <a:solidFill>
                <a:schemeClr val="bg1"/>
              </a:solidFill>
              <a:latin typeface="+mn-ea"/>
            </a:endParaRPr>
          </a:p>
          <a:p>
            <a:pPr algn="ctr"/>
            <a:r>
              <a:rPr lang="en-US" altLang="zh-CN" sz="1600" b="1" dirty="0">
                <a:solidFill>
                  <a:schemeClr val="bg1"/>
                </a:solidFill>
                <a:latin typeface="+mn-ea"/>
                <a:hlinkClick r:id="rId9"/>
              </a:rPr>
              <a:t>chchenpf7@mail.sysu.edu.cn</a:t>
            </a:r>
            <a:endParaRPr lang="en-US" altLang="zh-CN" sz="1600" b="1" dirty="0">
              <a:solidFill>
                <a:schemeClr val="bg1"/>
              </a:solidFill>
              <a:latin typeface="+mn-ea"/>
            </a:endParaRPr>
          </a:p>
          <a:p>
            <a:pPr algn="ctr"/>
            <a:r>
              <a:rPr lang="zh-CN" altLang="en-US" sz="1600" b="1" dirty="0">
                <a:solidFill>
                  <a:schemeClr val="bg1"/>
                </a:solidFill>
                <a:latin typeface="+mn-ea"/>
              </a:rPr>
              <a:t>办公室：超算</a:t>
            </a:r>
            <a:r>
              <a:rPr lang="en-US" altLang="zh-CN" sz="1600" b="1" dirty="0">
                <a:solidFill>
                  <a:schemeClr val="bg1"/>
                </a:solidFill>
                <a:latin typeface="+mn-ea"/>
              </a:rPr>
              <a:t>5</a:t>
            </a:r>
            <a:r>
              <a:rPr lang="zh-CN" altLang="en-US" sz="1600" b="1" dirty="0">
                <a:solidFill>
                  <a:schemeClr val="bg1"/>
                </a:solidFill>
                <a:latin typeface="+mn-ea"/>
              </a:rPr>
              <a:t>楼</a:t>
            </a:r>
            <a:r>
              <a:rPr lang="en-US" altLang="zh-CN" sz="1600" b="1" dirty="0">
                <a:solidFill>
                  <a:schemeClr val="bg1"/>
                </a:solidFill>
                <a:latin typeface="+mn-ea"/>
              </a:rPr>
              <a:t>529d</a:t>
            </a:r>
          </a:p>
          <a:p>
            <a:pPr algn="ctr"/>
            <a:r>
              <a:rPr lang="zh-CN" altLang="en-US" sz="1200" b="1" dirty="0">
                <a:solidFill>
                  <a:schemeClr val="bg1"/>
                </a:solidFill>
                <a:latin typeface="+mn-ea"/>
              </a:rPr>
              <a:t>主页：</a:t>
            </a:r>
            <a:r>
              <a:rPr lang="en-US" altLang="zh-CN" sz="1200" b="1" dirty="0">
                <a:solidFill>
                  <a:schemeClr val="bg1"/>
                </a:solidFill>
                <a:latin typeface="+mn-ea"/>
              </a:rPr>
              <a:t>http://sdcs.sysu.edu.cn/node/3747</a:t>
            </a:r>
          </a:p>
        </p:txBody>
      </p:sp>
    </p:spTree>
    <p:extLst>
      <p:ext uri="{BB962C8B-B14F-4D97-AF65-F5344CB8AC3E}">
        <p14:creationId xmlns:p14="http://schemas.microsoft.com/office/powerpoint/2010/main" val="311446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9D3F8B-3AE4-4C11-B943-301B87E63912}"/>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相关概念</a:t>
            </a:r>
          </a:p>
        </p:txBody>
      </p:sp>
      <p:sp>
        <p:nvSpPr>
          <p:cNvPr id="3" name="圆角矩形 2">
            <a:extLst>
              <a:ext uri="{FF2B5EF4-FFF2-40B4-BE49-F238E27FC236}">
                <a16:creationId xmlns:a16="http://schemas.microsoft.com/office/drawing/2014/main" id="{7068D90B-F8AF-48A0-BD17-4C97E5195E34}"/>
              </a:ext>
            </a:extLst>
          </p:cNvPr>
          <p:cNvSpPr/>
          <p:nvPr/>
        </p:nvSpPr>
        <p:spPr>
          <a:xfrm>
            <a:off x="476672" y="1160180"/>
            <a:ext cx="5976664" cy="3938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如何处理故障</a:t>
            </a:r>
            <a:endParaRPr lang="en-US" altLang="zh-CN" sz="1600" b="1" dirty="0">
              <a:solidFill>
                <a:schemeClr val="tx1"/>
              </a:solidFill>
            </a:endParaRPr>
          </a:p>
        </p:txBody>
      </p:sp>
      <p:pic>
        <p:nvPicPr>
          <p:cNvPr id="4" name="图片 3">
            <a:extLst>
              <a:ext uri="{FF2B5EF4-FFF2-40B4-BE49-F238E27FC236}">
                <a16:creationId xmlns:a16="http://schemas.microsoft.com/office/drawing/2014/main" id="{EEE3ECA7-2FCC-4B78-83A8-D2CD054DEB9B}"/>
              </a:ext>
            </a:extLst>
          </p:cNvPr>
          <p:cNvPicPr>
            <a:picLocks noChangeAspect="1"/>
          </p:cNvPicPr>
          <p:nvPr/>
        </p:nvPicPr>
        <p:blipFill>
          <a:blip r:embed="rId2"/>
          <a:stretch>
            <a:fillRect/>
          </a:stretch>
        </p:blipFill>
        <p:spPr>
          <a:xfrm>
            <a:off x="502597" y="1582632"/>
            <a:ext cx="5950739" cy="3207400"/>
          </a:xfrm>
          <a:prstGeom prst="rect">
            <a:avLst/>
          </a:prstGeom>
        </p:spPr>
      </p:pic>
    </p:spTree>
    <p:extLst>
      <p:ext uri="{BB962C8B-B14F-4D97-AF65-F5344CB8AC3E}">
        <p14:creationId xmlns:p14="http://schemas.microsoft.com/office/powerpoint/2010/main" val="386051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B3296D-C75A-4D7F-ACC5-409104EE3893}"/>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故障分类</a:t>
            </a:r>
          </a:p>
        </p:txBody>
      </p:sp>
      <p:sp>
        <p:nvSpPr>
          <p:cNvPr id="3" name="文本框 2">
            <a:extLst>
              <a:ext uri="{FF2B5EF4-FFF2-40B4-BE49-F238E27FC236}">
                <a16:creationId xmlns:a16="http://schemas.microsoft.com/office/drawing/2014/main" id="{3C60536A-A6A6-4056-909E-D6BCEE29487A}"/>
              </a:ext>
            </a:extLst>
          </p:cNvPr>
          <p:cNvSpPr txBox="1"/>
          <p:nvPr/>
        </p:nvSpPr>
        <p:spPr>
          <a:xfrm>
            <a:off x="368660" y="1563638"/>
            <a:ext cx="6120680" cy="226068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rgbClr val="FFFF00"/>
                </a:solidFill>
              </a:rPr>
              <a:t>暂时故障</a:t>
            </a:r>
            <a:endParaRPr lang="en-US" altLang="zh-CN" sz="1600" dirty="0">
              <a:solidFill>
                <a:srgbClr val="FFFF00"/>
              </a:solidFill>
            </a:endParaRPr>
          </a:p>
          <a:p>
            <a:pPr>
              <a:lnSpc>
                <a:spcPct val="150000"/>
              </a:lnSpc>
            </a:pPr>
            <a:r>
              <a:rPr lang="en-US" altLang="zh-CN" sz="1600" dirty="0">
                <a:solidFill>
                  <a:schemeClr val="bg1"/>
                </a:solidFill>
              </a:rPr>
              <a:t>     </a:t>
            </a:r>
            <a:r>
              <a:rPr lang="zh-CN" altLang="en-US" sz="1600" dirty="0">
                <a:solidFill>
                  <a:schemeClr val="bg1"/>
                </a:solidFill>
              </a:rPr>
              <a:t>只发生一次，不会重复发生；</a:t>
            </a:r>
            <a:r>
              <a:rPr lang="en-US" altLang="zh-CN" sz="1600" dirty="0">
                <a:solidFill>
                  <a:schemeClr val="bg1"/>
                </a:solidFill>
              </a:rPr>
              <a:t>  </a:t>
            </a:r>
          </a:p>
          <a:p>
            <a:pPr marL="285750" indent="-285750">
              <a:lnSpc>
                <a:spcPct val="150000"/>
              </a:lnSpc>
              <a:buFont typeface="Wingdings" panose="05000000000000000000" pitchFamily="2" charset="2"/>
              <a:buChar char="Ø"/>
            </a:pPr>
            <a:r>
              <a:rPr lang="zh-CN" altLang="en-US" sz="1600" dirty="0">
                <a:solidFill>
                  <a:srgbClr val="FFFF00"/>
                </a:solidFill>
              </a:rPr>
              <a:t>间歇故障</a:t>
            </a:r>
            <a:r>
              <a:rPr lang="en-US" altLang="zh-CN" sz="1600" dirty="0">
                <a:solidFill>
                  <a:srgbClr val="FFFF00"/>
                </a:solidFill>
              </a:rPr>
              <a:t> </a:t>
            </a:r>
          </a:p>
          <a:p>
            <a:pPr>
              <a:lnSpc>
                <a:spcPct val="150000"/>
              </a:lnSpc>
            </a:pPr>
            <a:r>
              <a:rPr lang="en-US" altLang="zh-CN" sz="1600" dirty="0">
                <a:solidFill>
                  <a:schemeClr val="bg1"/>
                </a:solidFill>
              </a:rPr>
              <a:t>      </a:t>
            </a:r>
            <a:r>
              <a:rPr lang="zh-CN" altLang="en-US" sz="1600" dirty="0">
                <a:solidFill>
                  <a:schemeClr val="bg1"/>
                </a:solidFill>
              </a:rPr>
              <a:t>反复周期性发生；</a:t>
            </a:r>
            <a:endParaRPr lang="en-US" altLang="zh-CN" sz="1600" dirty="0">
              <a:solidFill>
                <a:schemeClr val="bg1"/>
              </a:solidFill>
            </a:endParaRPr>
          </a:p>
          <a:p>
            <a:pPr marL="285750" indent="-285750">
              <a:lnSpc>
                <a:spcPct val="150000"/>
              </a:lnSpc>
              <a:buFont typeface="Wingdings" panose="05000000000000000000" pitchFamily="2" charset="2"/>
              <a:buChar char="Ø"/>
            </a:pPr>
            <a:r>
              <a:rPr lang="zh-CN" altLang="en-US" sz="1600" dirty="0">
                <a:solidFill>
                  <a:srgbClr val="FFFF00"/>
                </a:solidFill>
              </a:rPr>
              <a:t>持久故障</a:t>
            </a:r>
            <a:endParaRPr lang="en-US" altLang="zh-CN" sz="1600" dirty="0">
              <a:solidFill>
                <a:srgbClr val="FFFF00"/>
              </a:solidFill>
            </a:endParaRPr>
          </a:p>
          <a:p>
            <a:pPr>
              <a:lnSpc>
                <a:spcPct val="150000"/>
              </a:lnSpc>
            </a:pPr>
            <a:r>
              <a:rPr lang="en-US" altLang="zh-CN" sz="1600" dirty="0">
                <a:solidFill>
                  <a:schemeClr val="bg1"/>
                </a:solidFill>
              </a:rPr>
              <a:t>     </a:t>
            </a:r>
            <a:r>
              <a:rPr lang="zh-CN" altLang="en-US" sz="1600" dirty="0">
                <a:solidFill>
                  <a:schemeClr val="bg1"/>
                </a:solidFill>
              </a:rPr>
              <a:t>故障被修复前持久存在的故障；</a:t>
            </a:r>
            <a:endParaRPr lang="en-US" altLang="zh-CN" sz="1600" dirty="0">
              <a:solidFill>
                <a:schemeClr val="bg1"/>
              </a:solidFill>
            </a:endParaRPr>
          </a:p>
        </p:txBody>
      </p:sp>
    </p:spTree>
    <p:extLst>
      <p:ext uri="{BB962C8B-B14F-4D97-AF65-F5344CB8AC3E}">
        <p14:creationId xmlns:p14="http://schemas.microsoft.com/office/powerpoint/2010/main" val="234115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659071F-5487-4D7B-8EE1-D93E56D14C34}"/>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失效模型</a:t>
            </a:r>
          </a:p>
        </p:txBody>
      </p:sp>
      <p:pic>
        <p:nvPicPr>
          <p:cNvPr id="3" name="图片 2">
            <a:extLst>
              <a:ext uri="{FF2B5EF4-FFF2-40B4-BE49-F238E27FC236}">
                <a16:creationId xmlns:a16="http://schemas.microsoft.com/office/drawing/2014/main" id="{7F58803D-A161-4CAE-A05B-9419FBC4CD1D}"/>
              </a:ext>
            </a:extLst>
          </p:cNvPr>
          <p:cNvPicPr>
            <a:picLocks noChangeAspect="1"/>
          </p:cNvPicPr>
          <p:nvPr/>
        </p:nvPicPr>
        <p:blipFill>
          <a:blip r:embed="rId2"/>
          <a:stretch>
            <a:fillRect/>
          </a:stretch>
        </p:blipFill>
        <p:spPr>
          <a:xfrm>
            <a:off x="188640" y="1419622"/>
            <a:ext cx="6593326" cy="3096344"/>
          </a:xfrm>
          <a:prstGeom prst="rect">
            <a:avLst/>
          </a:prstGeom>
        </p:spPr>
      </p:pic>
    </p:spTree>
    <p:extLst>
      <p:ext uri="{BB962C8B-B14F-4D97-AF65-F5344CB8AC3E}">
        <p14:creationId xmlns:p14="http://schemas.microsoft.com/office/powerpoint/2010/main" val="355213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en-US" altLang="zh-CN" b="1" dirty="0">
                <a:solidFill>
                  <a:schemeClr val="bg1"/>
                </a:solidFill>
                <a:latin typeface="宋体"/>
                <a:ea typeface="宋体"/>
                <a:cs typeface="宋体"/>
              </a:rPr>
              <a:t>Dependability</a:t>
            </a:r>
            <a:r>
              <a:rPr kumimoji="1" lang="zh-CN" altLang="en-US" b="1" dirty="0">
                <a:solidFill>
                  <a:schemeClr val="bg1"/>
                </a:solidFill>
                <a:latin typeface="宋体"/>
                <a:ea typeface="宋体"/>
                <a:cs typeface="宋体"/>
              </a:rPr>
              <a:t> </a:t>
            </a:r>
            <a:r>
              <a:rPr kumimoji="1" lang="en-US" altLang="zh-CN" b="1" dirty="0">
                <a:solidFill>
                  <a:schemeClr val="bg1"/>
                </a:solidFill>
                <a:latin typeface="宋体"/>
                <a:ea typeface="宋体"/>
                <a:cs typeface="宋体"/>
              </a:rPr>
              <a:t>VS Security</a:t>
            </a:r>
            <a:r>
              <a:rPr kumimoji="1" lang="zh-CN" altLang="en-US" b="1" dirty="0">
                <a:solidFill>
                  <a:schemeClr val="bg1"/>
                </a:solidFill>
                <a:latin typeface="宋体"/>
                <a:ea typeface="宋体"/>
                <a:cs typeface="宋体"/>
              </a:rPr>
              <a:t> </a:t>
            </a:r>
          </a:p>
        </p:txBody>
      </p:sp>
      <p:sp>
        <p:nvSpPr>
          <p:cNvPr id="3" name="圆角矩形 2">
            <a:extLst>
              <a:ext uri="{FF2B5EF4-FFF2-40B4-BE49-F238E27FC236}">
                <a16:creationId xmlns:a16="http://schemas.microsoft.com/office/drawing/2014/main" id="{C179E088-3BE9-468B-8EB2-EC3F47363B77}"/>
              </a:ext>
            </a:extLst>
          </p:cNvPr>
          <p:cNvSpPr/>
          <p:nvPr/>
        </p:nvSpPr>
        <p:spPr>
          <a:xfrm>
            <a:off x="228745" y="1353550"/>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遗漏（</a:t>
            </a:r>
            <a:r>
              <a:rPr lang="en-US" altLang="zh-CN" sz="1600" b="1" dirty="0">
                <a:solidFill>
                  <a:schemeClr val="tx1"/>
                </a:solidFill>
              </a:rPr>
              <a:t>Omission</a:t>
            </a:r>
            <a:r>
              <a:rPr lang="zh-CN" altLang="en-US" sz="1600" b="1" dirty="0">
                <a:solidFill>
                  <a:schemeClr val="tx1"/>
                </a:solidFill>
              </a:rPr>
              <a:t>）</a:t>
            </a:r>
            <a:r>
              <a:rPr lang="en-US" altLang="zh-CN" sz="1600" b="1" dirty="0">
                <a:solidFill>
                  <a:schemeClr val="tx1"/>
                </a:solidFill>
              </a:rPr>
              <a:t>VS </a:t>
            </a:r>
            <a:r>
              <a:rPr lang="zh-CN" altLang="en-US" sz="1600" b="1" dirty="0">
                <a:solidFill>
                  <a:schemeClr val="tx1"/>
                </a:solidFill>
              </a:rPr>
              <a:t>执行（</a:t>
            </a:r>
            <a:r>
              <a:rPr lang="en-US" altLang="zh-CN" sz="1600" b="1" dirty="0">
                <a:solidFill>
                  <a:schemeClr val="tx1"/>
                </a:solidFill>
              </a:rPr>
              <a:t>Commission</a:t>
            </a:r>
            <a:r>
              <a:rPr lang="zh-CN" altLang="en-US" sz="1600" b="1" dirty="0">
                <a:solidFill>
                  <a:schemeClr val="tx1"/>
                </a:solidFill>
              </a:rPr>
              <a:t>）</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28745" y="1735614"/>
            <a:ext cx="6368607" cy="115212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任意的失效有时候被认为是恶意的。但是，我们需要区分以下两点：</a:t>
            </a:r>
            <a:endParaRPr lang="en-US" altLang="zh-CN" sz="1600" dirty="0">
              <a:solidFill>
                <a:schemeClr val="tx1"/>
              </a:solidFill>
            </a:endParaRPr>
          </a:p>
          <a:p>
            <a:pPr marL="285750" indent="-285750">
              <a:lnSpc>
                <a:spcPct val="150000"/>
              </a:lnSpc>
              <a:buFont typeface="Wingdings" panose="05000000000000000000" pitchFamily="2" charset="2"/>
              <a:buChar char="p"/>
            </a:pPr>
            <a:r>
              <a:rPr lang="zh-CN" altLang="en-US" sz="1600" dirty="0">
                <a:solidFill>
                  <a:schemeClr val="tx1"/>
                </a:solidFill>
              </a:rPr>
              <a:t>遗漏性失效：组件由于没有执行应该执行的行为导致的失效；</a:t>
            </a:r>
            <a:endParaRPr lang="en-US" altLang="zh-CN" sz="1600" dirty="0">
              <a:solidFill>
                <a:schemeClr val="tx1"/>
              </a:solidFill>
            </a:endParaRPr>
          </a:p>
          <a:p>
            <a:pPr marL="285750" indent="-285750">
              <a:lnSpc>
                <a:spcPct val="150000"/>
              </a:lnSpc>
              <a:buFont typeface="Wingdings" panose="05000000000000000000" pitchFamily="2" charset="2"/>
              <a:buChar char="p"/>
            </a:pPr>
            <a:r>
              <a:rPr lang="zh-CN" altLang="en-US" sz="1600" dirty="0">
                <a:solidFill>
                  <a:schemeClr val="tx1"/>
                </a:solidFill>
              </a:rPr>
              <a:t>执行性失效：组件由于执行了它不应该执行的行为导致的失效；</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28745" y="2909766"/>
            <a:ext cx="6368607" cy="3600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a:t>
            </a:r>
            <a:endParaRPr lang="en-US" altLang="zh-CN" sz="1600" b="1" dirty="0">
              <a:solidFill>
                <a:schemeClr val="tx1"/>
              </a:solidFill>
            </a:endParaRPr>
          </a:p>
        </p:txBody>
      </p:sp>
      <p:sp>
        <p:nvSpPr>
          <p:cNvPr id="6" name="圆角矩形 5">
            <a:extLst>
              <a:ext uri="{FF2B5EF4-FFF2-40B4-BE49-F238E27FC236}">
                <a16:creationId xmlns:a16="http://schemas.microsoft.com/office/drawing/2014/main" id="{A2E64FBA-F974-4663-A895-D362BC0454C9}"/>
              </a:ext>
            </a:extLst>
          </p:cNvPr>
          <p:cNvSpPr/>
          <p:nvPr/>
        </p:nvSpPr>
        <p:spPr>
          <a:xfrm>
            <a:off x="228745" y="3291830"/>
            <a:ext cx="6368607" cy="115212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注意，故意失效无论是“遗漏性失效”还是“执行性失效”都是典型的安全问题；判断清楚故意失效和非故意失效实际上是非常困难的；</a:t>
            </a:r>
            <a:endParaRPr lang="en-US" altLang="zh-CN" sz="1600" dirty="0">
              <a:solidFill>
                <a:schemeClr val="tx1"/>
              </a:solidFill>
            </a:endParaRPr>
          </a:p>
        </p:txBody>
      </p:sp>
    </p:spTree>
    <p:extLst>
      <p:ext uri="{BB962C8B-B14F-4D97-AF65-F5344CB8AC3E}">
        <p14:creationId xmlns:p14="http://schemas.microsoft.com/office/powerpoint/2010/main" val="173650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停止性失效（</a:t>
            </a:r>
            <a:r>
              <a:rPr kumimoji="1" lang="en-US" altLang="zh-CN" b="1" dirty="0">
                <a:solidFill>
                  <a:schemeClr val="bg1"/>
                </a:solidFill>
                <a:latin typeface="宋体"/>
                <a:ea typeface="宋体"/>
                <a:cs typeface="宋体"/>
              </a:rPr>
              <a:t>Halting Failures</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场景</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F910D74C-93D5-4ABB-9073-7C7BFCE53CEC}"/>
              </a:ext>
            </a:extLst>
          </p:cNvPr>
          <p:cNvSpPr txBox="1"/>
          <p:nvPr/>
        </p:nvSpPr>
        <p:spPr>
          <a:xfrm>
            <a:off x="116632" y="1624259"/>
            <a:ext cx="6440615" cy="83099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a:solidFill>
                  <a:schemeClr val="bg1"/>
                </a:solidFill>
              </a:rPr>
              <a:t>C </a:t>
            </a:r>
            <a:r>
              <a:rPr lang="zh-CN" altLang="en-US" sz="1600" dirty="0">
                <a:solidFill>
                  <a:schemeClr val="bg1"/>
                </a:solidFill>
              </a:rPr>
              <a:t>不能感知来自 </a:t>
            </a:r>
            <a:r>
              <a:rPr lang="en-US" altLang="zh-CN" sz="1600" dirty="0">
                <a:solidFill>
                  <a:schemeClr val="bg1"/>
                </a:solidFill>
              </a:rPr>
              <a:t>C*</a:t>
            </a:r>
            <a:r>
              <a:rPr lang="zh-CN" altLang="en-US" sz="1600" dirty="0">
                <a:solidFill>
                  <a:schemeClr val="bg1"/>
                </a:solidFill>
              </a:rPr>
              <a:t>的任何行为 </a:t>
            </a:r>
            <a:r>
              <a:rPr lang="en-US" altLang="zh-CN" sz="1600" dirty="0">
                <a:solidFill>
                  <a:schemeClr val="bg1"/>
                </a:solidFill>
              </a:rPr>
              <a:t>--- </a:t>
            </a:r>
            <a:r>
              <a:rPr lang="zh-CN" altLang="en-US" sz="1600" dirty="0">
                <a:solidFill>
                  <a:schemeClr val="bg1"/>
                </a:solidFill>
              </a:rPr>
              <a:t>是否发生停止性失效？区分停机和遗漏性失效是几乎不可能的。</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188639" y="2415607"/>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异步</a:t>
            </a:r>
            <a:r>
              <a:rPr lang="en-US" altLang="zh-CN" sz="1600" b="1" dirty="0">
                <a:solidFill>
                  <a:schemeClr val="tx1"/>
                </a:solidFill>
              </a:rPr>
              <a:t>VS</a:t>
            </a:r>
            <a:r>
              <a:rPr lang="zh-CN" altLang="en-US" sz="1600" b="1" dirty="0">
                <a:solidFill>
                  <a:schemeClr val="tx1"/>
                </a:solidFill>
              </a:rPr>
              <a:t>同步系统</a:t>
            </a:r>
            <a:endParaRPr lang="en-US" altLang="zh-CN" sz="1600" b="1" dirty="0">
              <a:solidFill>
                <a:schemeClr val="tx1"/>
              </a:solidFill>
            </a:endParaRPr>
          </a:p>
        </p:txBody>
      </p:sp>
      <p:pic>
        <p:nvPicPr>
          <p:cNvPr id="8" name="图片 7"/>
          <p:cNvPicPr>
            <a:picLocks noChangeAspect="1"/>
          </p:cNvPicPr>
          <p:nvPr/>
        </p:nvPicPr>
        <p:blipFill>
          <a:blip r:embed="rId2"/>
          <a:stretch>
            <a:fillRect/>
          </a:stretch>
        </p:blipFill>
        <p:spPr>
          <a:xfrm>
            <a:off x="188638" y="2803909"/>
            <a:ext cx="6368608" cy="2042127"/>
          </a:xfrm>
          <a:prstGeom prst="rect">
            <a:avLst/>
          </a:prstGeom>
        </p:spPr>
      </p:pic>
    </p:spTree>
    <p:extLst>
      <p:ext uri="{BB962C8B-B14F-4D97-AF65-F5344CB8AC3E}">
        <p14:creationId xmlns:p14="http://schemas.microsoft.com/office/powerpoint/2010/main" val="3582051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停止性失效（</a:t>
            </a:r>
            <a:r>
              <a:rPr kumimoji="1" lang="en-US" altLang="zh-CN" b="1" dirty="0">
                <a:solidFill>
                  <a:schemeClr val="bg1"/>
                </a:solidFill>
                <a:latin typeface="宋体"/>
                <a:ea typeface="宋体"/>
                <a:cs typeface="宋体"/>
              </a:rPr>
              <a:t>Halting Failures</a:t>
            </a:r>
            <a:r>
              <a:rPr kumimoji="1" lang="zh-CN" altLang="en-US" b="1" dirty="0">
                <a:solidFill>
                  <a:schemeClr val="bg1"/>
                </a:solidFill>
                <a:latin typeface="宋体"/>
                <a:ea typeface="宋体"/>
                <a:cs typeface="宋体"/>
              </a:rPr>
              <a:t>）</a:t>
            </a:r>
          </a:p>
        </p:txBody>
      </p:sp>
      <p:pic>
        <p:nvPicPr>
          <p:cNvPr id="3" name="图片 2"/>
          <p:cNvPicPr>
            <a:picLocks noChangeAspect="1"/>
          </p:cNvPicPr>
          <p:nvPr/>
        </p:nvPicPr>
        <p:blipFill>
          <a:blip r:embed="rId2"/>
          <a:stretch>
            <a:fillRect/>
          </a:stretch>
        </p:blipFill>
        <p:spPr>
          <a:xfrm>
            <a:off x="188640" y="1707654"/>
            <a:ext cx="6530957" cy="2520280"/>
          </a:xfrm>
          <a:prstGeom prst="rect">
            <a:avLst/>
          </a:prstGeom>
        </p:spPr>
      </p:pic>
    </p:spTree>
    <p:extLst>
      <p:ext uri="{BB962C8B-B14F-4D97-AF65-F5344CB8AC3E}">
        <p14:creationId xmlns:p14="http://schemas.microsoft.com/office/powerpoint/2010/main" val="245534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冗余掩盖故障</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冗余的类型</a:t>
            </a:r>
            <a:endParaRPr lang="en-US" altLang="zh-CN" sz="1600" b="1" dirty="0">
              <a:solidFill>
                <a:schemeClr val="tx1"/>
              </a:solidFill>
            </a:endParaRPr>
          </a:p>
        </p:txBody>
      </p:sp>
      <p:sp>
        <p:nvSpPr>
          <p:cNvPr id="4" name="矩形 3">
            <a:extLst>
              <a:ext uri="{FF2B5EF4-FFF2-40B4-BE49-F238E27FC236}">
                <a16:creationId xmlns:a16="http://schemas.microsoft.com/office/drawing/2014/main" id="{525C5B8A-B081-44F7-8D81-730E0C0886AC}"/>
              </a:ext>
            </a:extLst>
          </p:cNvPr>
          <p:cNvSpPr/>
          <p:nvPr/>
        </p:nvSpPr>
        <p:spPr>
          <a:xfrm>
            <a:off x="251411" y="1635646"/>
            <a:ext cx="6377844" cy="156966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rgbClr val="FFFF00"/>
                </a:solidFill>
              </a:rPr>
              <a:t>信息冗余：</a:t>
            </a:r>
            <a:r>
              <a:rPr lang="zh-CN" altLang="en-US" sz="1600" dirty="0">
                <a:solidFill>
                  <a:schemeClr val="bg1"/>
                </a:solidFill>
              </a:rPr>
              <a:t>在数据单元中添加额外的位数据使错乱的位恢复正常；</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rgbClr val="FFFF00"/>
                </a:solidFill>
              </a:rPr>
              <a:t>时间冗余</a:t>
            </a:r>
            <a:r>
              <a:rPr lang="zh-CN" altLang="en-US" sz="1600" dirty="0">
                <a:solidFill>
                  <a:schemeClr val="bg1"/>
                </a:solidFill>
              </a:rPr>
              <a:t>：如果系统出错，一个动作可以再次执行（事务处理）；</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rgbClr val="FFFF00"/>
                </a:solidFill>
              </a:rPr>
              <a:t>物理冗余</a:t>
            </a:r>
            <a:r>
              <a:rPr lang="zh-CN" altLang="en-US" sz="1600" dirty="0">
                <a:solidFill>
                  <a:schemeClr val="bg1"/>
                </a:solidFill>
              </a:rPr>
              <a:t>：通过添加额外的装备或进程使系统作为一个整体来容忍部分组件的失效或故障。</a:t>
            </a:r>
            <a:endParaRPr lang="en-US" altLang="zh-CN" sz="1600" dirty="0">
              <a:solidFill>
                <a:schemeClr val="bg1"/>
              </a:solidFill>
            </a:endParaRPr>
          </a:p>
        </p:txBody>
      </p:sp>
      <p:pic>
        <p:nvPicPr>
          <p:cNvPr id="6" name="图片 5"/>
          <p:cNvPicPr>
            <a:picLocks noChangeAspect="1"/>
          </p:cNvPicPr>
          <p:nvPr/>
        </p:nvPicPr>
        <p:blipFill>
          <a:blip r:embed="rId2"/>
          <a:stretch>
            <a:fillRect/>
          </a:stretch>
        </p:blipFill>
        <p:spPr>
          <a:xfrm>
            <a:off x="1052736" y="3147814"/>
            <a:ext cx="4983126" cy="1856986"/>
          </a:xfrm>
          <a:prstGeom prst="rect">
            <a:avLst/>
          </a:prstGeom>
        </p:spPr>
      </p:pic>
    </p:spTree>
    <p:extLst>
      <p:ext uri="{BB962C8B-B14F-4D97-AF65-F5344CB8AC3E}">
        <p14:creationId xmlns:p14="http://schemas.microsoft.com/office/powerpoint/2010/main" val="2056950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进程恢复</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基本思想</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0647" y="1656846"/>
            <a:ext cx="6368607" cy="115212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通过进程复制来防止进程出现问题，将多个进程放在一个进程组里面。这里需要区分平等组（</a:t>
            </a:r>
            <a:r>
              <a:rPr lang="en-US" altLang="zh-CN" sz="1600" dirty="0">
                <a:solidFill>
                  <a:schemeClr val="tx1"/>
                </a:solidFill>
              </a:rPr>
              <a:t>flat group</a:t>
            </a:r>
            <a:r>
              <a:rPr lang="zh-CN" altLang="en-US" sz="1600" dirty="0">
                <a:solidFill>
                  <a:schemeClr val="tx1"/>
                </a:solidFill>
              </a:rPr>
              <a:t>）和分级组（</a:t>
            </a:r>
            <a:r>
              <a:rPr lang="en-US" altLang="zh-CN" sz="1600" dirty="0">
                <a:solidFill>
                  <a:schemeClr val="tx1"/>
                </a:solidFill>
              </a:rPr>
              <a:t>hierarchical group</a:t>
            </a:r>
            <a:r>
              <a:rPr lang="zh-CN" altLang="en-US" sz="1600" dirty="0">
                <a:solidFill>
                  <a:schemeClr val="tx1"/>
                </a:solidFill>
              </a:rPr>
              <a:t>）。</a:t>
            </a:r>
            <a:endParaRPr lang="en-US" altLang="zh-CN" sz="1600" dirty="0">
              <a:solidFill>
                <a:schemeClr val="tx1"/>
              </a:solidFill>
            </a:endParaRPr>
          </a:p>
        </p:txBody>
      </p:sp>
      <p:pic>
        <p:nvPicPr>
          <p:cNvPr id="5" name="图片 4"/>
          <p:cNvPicPr>
            <a:picLocks noChangeAspect="1"/>
          </p:cNvPicPr>
          <p:nvPr/>
        </p:nvPicPr>
        <p:blipFill>
          <a:blip r:embed="rId2"/>
          <a:stretch>
            <a:fillRect/>
          </a:stretch>
        </p:blipFill>
        <p:spPr>
          <a:xfrm>
            <a:off x="1268760" y="2847358"/>
            <a:ext cx="4608512" cy="2104574"/>
          </a:xfrm>
          <a:prstGeom prst="rect">
            <a:avLst/>
          </a:prstGeom>
        </p:spPr>
      </p:pic>
    </p:spTree>
    <p:extLst>
      <p:ext uri="{BB962C8B-B14F-4D97-AF65-F5344CB8AC3E}">
        <p14:creationId xmlns:p14="http://schemas.microsoft.com/office/powerpoint/2010/main" val="159439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组和失效屏蔽</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K-</a:t>
            </a:r>
            <a:r>
              <a:rPr lang="zh-CN" altLang="en-US" sz="1600" b="1" dirty="0">
                <a:solidFill>
                  <a:schemeClr val="tx1"/>
                </a:solidFill>
              </a:rPr>
              <a:t>容错组</a:t>
            </a:r>
            <a:endParaRPr lang="en-US" altLang="zh-CN" sz="1600" b="1" dirty="0">
              <a:solidFill>
                <a:schemeClr val="tx1"/>
              </a:solidFill>
            </a:endParaRPr>
          </a:p>
        </p:txBody>
      </p:sp>
      <p:sp>
        <p:nvSpPr>
          <p:cNvPr id="4" name="矩形 3">
            <a:extLst>
              <a:ext uri="{FF2B5EF4-FFF2-40B4-BE49-F238E27FC236}">
                <a16:creationId xmlns:a16="http://schemas.microsoft.com/office/drawing/2014/main" id="{525C5B8A-B081-44F7-8D81-730E0C0886AC}"/>
              </a:ext>
            </a:extLst>
          </p:cNvPr>
          <p:cNvSpPr/>
          <p:nvPr/>
        </p:nvSpPr>
        <p:spPr>
          <a:xfrm>
            <a:off x="260648" y="1563638"/>
            <a:ext cx="6264696" cy="4122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当一个组可以屏蔽任何 </a:t>
            </a:r>
            <a:r>
              <a:rPr lang="en-US" altLang="zh-CN" sz="1600" dirty="0">
                <a:solidFill>
                  <a:schemeClr val="bg1"/>
                </a:solidFill>
              </a:rPr>
              <a:t>K </a:t>
            </a:r>
            <a:r>
              <a:rPr lang="zh-CN" altLang="en-US" sz="1600" dirty="0">
                <a:solidFill>
                  <a:schemeClr val="bg1"/>
                </a:solidFill>
              </a:rPr>
              <a:t>个并发的成员失效（</a:t>
            </a:r>
            <a:r>
              <a:rPr lang="en-US" altLang="zh-CN" sz="1600" dirty="0">
                <a:solidFill>
                  <a:schemeClr val="bg1"/>
                </a:solidFill>
              </a:rPr>
              <a:t>K</a:t>
            </a:r>
            <a:r>
              <a:rPr lang="zh-CN" altLang="en-US" sz="1600" dirty="0">
                <a:solidFill>
                  <a:schemeClr val="bg1"/>
                </a:solidFill>
              </a:rPr>
              <a:t>称为容错度）；</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199568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K-</a:t>
            </a:r>
            <a:r>
              <a:rPr lang="zh-CN" altLang="en-US" sz="1600" b="1" dirty="0">
                <a:solidFill>
                  <a:schemeClr val="tx1"/>
                </a:solidFill>
              </a:rPr>
              <a:t>容错组的大小</a:t>
            </a:r>
            <a:endParaRPr lang="en-US" altLang="zh-CN" sz="1600" b="1" dirty="0">
              <a:solidFill>
                <a:schemeClr val="tx1"/>
              </a:solidFill>
            </a:endParaRPr>
          </a:p>
        </p:txBody>
      </p:sp>
      <p:sp>
        <p:nvSpPr>
          <p:cNvPr id="6" name="矩形 5">
            <a:extLst>
              <a:ext uri="{FF2B5EF4-FFF2-40B4-BE49-F238E27FC236}">
                <a16:creationId xmlns:a16="http://schemas.microsoft.com/office/drawing/2014/main" id="{525C5B8A-B081-44F7-8D81-730E0C0886AC}"/>
              </a:ext>
            </a:extLst>
          </p:cNvPr>
          <p:cNvSpPr/>
          <p:nvPr/>
        </p:nvSpPr>
        <p:spPr>
          <a:xfrm>
            <a:off x="227892" y="2283718"/>
            <a:ext cx="6264696" cy="156966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如果发生的是停止失效（</a:t>
            </a:r>
            <a:r>
              <a:rPr lang="en-US" altLang="zh-CN" sz="1600" dirty="0">
                <a:solidFill>
                  <a:schemeClr val="bg1"/>
                </a:solidFill>
              </a:rPr>
              <a:t>crash/omission</a:t>
            </a:r>
            <a:r>
              <a:rPr lang="zh-CN" altLang="en-US" sz="1600" dirty="0">
                <a:solidFill>
                  <a:schemeClr val="bg1"/>
                </a:solidFill>
              </a:rPr>
              <a:t>），我们需要 </a:t>
            </a:r>
            <a:r>
              <a:rPr lang="en-US" altLang="zh-CN" sz="1600" dirty="0">
                <a:solidFill>
                  <a:schemeClr val="bg1"/>
                </a:solidFill>
              </a:rPr>
              <a:t>K+1 </a:t>
            </a:r>
            <a:r>
              <a:rPr lang="zh-CN" altLang="en-US" sz="1600" dirty="0">
                <a:solidFill>
                  <a:schemeClr val="bg1"/>
                </a:solidFill>
              </a:rPr>
              <a:t>成员数保证结果的有效输出；</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但是如果发生的随意失效，我们需要 </a:t>
            </a:r>
            <a:r>
              <a:rPr lang="en-US" altLang="zh-CN" sz="1600" dirty="0">
                <a:solidFill>
                  <a:schemeClr val="bg1"/>
                </a:solidFill>
              </a:rPr>
              <a:t>2k + 1</a:t>
            </a:r>
            <a:r>
              <a:rPr lang="zh-CN" altLang="en-US" sz="1600" dirty="0">
                <a:solidFill>
                  <a:schemeClr val="bg1"/>
                </a:solidFill>
              </a:rPr>
              <a:t>个成员才能保证结果的正确输出：</a:t>
            </a:r>
            <a:endParaRPr lang="en-US" altLang="zh-CN" sz="1600" dirty="0">
              <a:solidFill>
                <a:schemeClr val="bg1"/>
              </a:solidFill>
            </a:endParaRPr>
          </a:p>
        </p:txBody>
      </p:sp>
      <p:sp>
        <p:nvSpPr>
          <p:cNvPr id="7" name="圆角矩形 6">
            <a:extLst>
              <a:ext uri="{FF2B5EF4-FFF2-40B4-BE49-F238E27FC236}">
                <a16:creationId xmlns:a16="http://schemas.microsoft.com/office/drawing/2014/main" id="{C179E088-3BE9-468B-8EB2-EC3F47363B77}"/>
              </a:ext>
            </a:extLst>
          </p:cNvPr>
          <p:cNvSpPr/>
          <p:nvPr/>
        </p:nvSpPr>
        <p:spPr>
          <a:xfrm>
            <a:off x="260647" y="3795886"/>
            <a:ext cx="6368607"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重要假设</a:t>
            </a:r>
            <a:endParaRPr lang="en-US" altLang="zh-CN" sz="1600" b="1" dirty="0">
              <a:solidFill>
                <a:schemeClr val="tx1"/>
              </a:solidFill>
            </a:endParaRPr>
          </a:p>
        </p:txBody>
      </p:sp>
      <p:sp>
        <p:nvSpPr>
          <p:cNvPr id="8" name="矩形 7">
            <a:extLst>
              <a:ext uri="{FF2B5EF4-FFF2-40B4-BE49-F238E27FC236}">
                <a16:creationId xmlns:a16="http://schemas.microsoft.com/office/drawing/2014/main" id="{525C5B8A-B081-44F7-8D81-730E0C0886AC}"/>
              </a:ext>
            </a:extLst>
          </p:cNvPr>
          <p:cNvSpPr/>
          <p:nvPr/>
        </p:nvSpPr>
        <p:spPr>
          <a:xfrm>
            <a:off x="227892" y="4110638"/>
            <a:ext cx="6264696" cy="83099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所有的成员都是同质的； </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所有成员以相同的顺序处理命令；</a:t>
            </a:r>
            <a:endParaRPr lang="en-US" altLang="zh-CN" sz="1600" dirty="0">
              <a:solidFill>
                <a:schemeClr val="bg1"/>
              </a:solidFill>
            </a:endParaRPr>
          </a:p>
        </p:txBody>
      </p:sp>
    </p:spTree>
    <p:extLst>
      <p:ext uri="{BB962C8B-B14F-4D97-AF65-F5344CB8AC3E}">
        <p14:creationId xmlns:p14="http://schemas.microsoft.com/office/powerpoint/2010/main" val="17490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共识（</a:t>
            </a:r>
            <a:r>
              <a:rPr kumimoji="1" lang="en-US" altLang="zh-CN" b="1" dirty="0">
                <a:solidFill>
                  <a:schemeClr val="bg1"/>
                </a:solidFill>
                <a:latin typeface="宋体"/>
                <a:ea typeface="宋体"/>
                <a:cs typeface="宋体"/>
              </a:rPr>
              <a:t>Consensus</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179E088-3BE9-468B-8EB2-EC3F47363B77}"/>
              </a:ext>
            </a:extLst>
          </p:cNvPr>
          <p:cNvSpPr/>
          <p:nvPr/>
        </p:nvSpPr>
        <p:spPr>
          <a:xfrm>
            <a:off x="315676" y="1668745"/>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定义</a:t>
            </a:r>
            <a:endParaRPr lang="en-US" altLang="zh-CN" sz="1600" b="1" dirty="0">
              <a:solidFill>
                <a:schemeClr val="tx1"/>
              </a:solidFill>
            </a:endParaRPr>
          </a:p>
        </p:txBody>
      </p:sp>
      <p:sp>
        <p:nvSpPr>
          <p:cNvPr id="4" name="矩形 3">
            <a:extLst>
              <a:ext uri="{FF2B5EF4-FFF2-40B4-BE49-F238E27FC236}">
                <a16:creationId xmlns:a16="http://schemas.microsoft.com/office/drawing/2014/main" id="{525C5B8A-B081-44F7-8D81-730E0C0886AC}"/>
              </a:ext>
            </a:extLst>
          </p:cNvPr>
          <p:cNvSpPr/>
          <p:nvPr/>
        </p:nvSpPr>
        <p:spPr>
          <a:xfrm>
            <a:off x="315676" y="2028785"/>
            <a:ext cx="6264696" cy="83099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使所有非故障进程就由谁来执行命令达成一致，而且在有限的步骤内就达成一致。</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334966" y="2859782"/>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前提</a:t>
            </a:r>
            <a:endParaRPr lang="en-US" altLang="zh-CN" sz="1600" b="1" dirty="0">
              <a:solidFill>
                <a:schemeClr val="tx1"/>
              </a:solidFill>
            </a:endParaRPr>
          </a:p>
        </p:txBody>
      </p:sp>
      <p:sp>
        <p:nvSpPr>
          <p:cNvPr id="6" name="矩形 5">
            <a:extLst>
              <a:ext uri="{FF2B5EF4-FFF2-40B4-BE49-F238E27FC236}">
                <a16:creationId xmlns:a16="http://schemas.microsoft.com/office/drawing/2014/main" id="{525C5B8A-B081-44F7-8D81-730E0C0886AC}"/>
              </a:ext>
            </a:extLst>
          </p:cNvPr>
          <p:cNvSpPr/>
          <p:nvPr/>
        </p:nvSpPr>
        <p:spPr>
          <a:xfrm>
            <a:off x="315676" y="3252921"/>
            <a:ext cx="6264696" cy="83099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bg1"/>
                </a:solidFill>
              </a:rPr>
              <a:t>在一个容错组里面，每一个非故障进程执行的命令以及执行的顺序与其他非故障进程相同；</a:t>
            </a:r>
            <a:endParaRPr lang="en-US" altLang="zh-CN" sz="1600" dirty="0">
              <a:solidFill>
                <a:schemeClr val="bg1"/>
              </a:solidFill>
            </a:endParaRPr>
          </a:p>
        </p:txBody>
      </p:sp>
    </p:spTree>
    <p:extLst>
      <p:ext uri="{BB962C8B-B14F-4D97-AF65-F5344CB8AC3E}">
        <p14:creationId xmlns:p14="http://schemas.microsoft.com/office/powerpoint/2010/main" val="120683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2656" y="2499742"/>
            <a:ext cx="5976664" cy="461665"/>
          </a:xfrm>
          <a:prstGeom prst="rect">
            <a:avLst/>
          </a:prstGeom>
          <a:noFill/>
        </p:spPr>
        <p:txBody>
          <a:bodyPr wrap="square" rtlCol="0">
            <a:spAutoFit/>
          </a:bodyPr>
          <a:lstStyle/>
          <a:p>
            <a:pPr algn="ctr"/>
            <a:r>
              <a:rPr kumimoji="1" lang="zh-CN" altLang="en-US" sz="2400" b="1" dirty="0">
                <a:solidFill>
                  <a:schemeClr val="bg1"/>
                </a:solidFill>
              </a:rPr>
              <a:t>第八讲</a:t>
            </a:r>
            <a:r>
              <a:rPr kumimoji="1" lang="en-US" altLang="zh-CN" sz="2400" b="1" dirty="0">
                <a:solidFill>
                  <a:schemeClr val="bg1"/>
                </a:solidFill>
              </a:rPr>
              <a:t> — </a:t>
            </a:r>
            <a:r>
              <a:rPr kumimoji="1" lang="zh-CN" altLang="en-US" sz="2400" b="1" dirty="0">
                <a:solidFill>
                  <a:schemeClr val="bg1"/>
                </a:solidFill>
              </a:rPr>
              <a:t>容错</a:t>
            </a:r>
            <a:endParaRPr lang="en-US" altLang="zh-TW" sz="2400" b="1" dirty="0">
              <a:solidFill>
                <a:schemeClr val="bg1"/>
              </a:solidFill>
              <a:ea typeface="新細明體" panose="02020500000000000000" pitchFamily="18" charset="-120"/>
            </a:endParaRPr>
          </a:p>
        </p:txBody>
      </p:sp>
    </p:spTree>
    <p:extLst>
      <p:ext uri="{BB962C8B-B14F-4D97-AF65-F5344CB8AC3E}">
        <p14:creationId xmlns:p14="http://schemas.microsoft.com/office/powerpoint/2010/main" val="3501587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共识应用场景</a:t>
            </a:r>
          </a:p>
        </p:txBody>
      </p:sp>
      <p:pic>
        <p:nvPicPr>
          <p:cNvPr id="3" name="图片 2"/>
          <p:cNvPicPr>
            <a:picLocks noChangeAspect="1"/>
          </p:cNvPicPr>
          <p:nvPr/>
        </p:nvPicPr>
        <p:blipFill>
          <a:blip r:embed="rId2"/>
          <a:stretch>
            <a:fillRect/>
          </a:stretch>
        </p:blipFill>
        <p:spPr>
          <a:xfrm>
            <a:off x="3462674" y="884133"/>
            <a:ext cx="3149445" cy="1827382"/>
          </a:xfrm>
          <a:prstGeom prst="rect">
            <a:avLst/>
          </a:prstGeom>
        </p:spPr>
      </p:pic>
      <p:pic>
        <p:nvPicPr>
          <p:cNvPr id="21506"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333561" y="1395779"/>
            <a:ext cx="432048" cy="8040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981633" y="1395779"/>
            <a:ext cx="432048" cy="8040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1629317" y="1395779"/>
            <a:ext cx="432048" cy="8040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2636912" y="1395779"/>
            <a:ext cx="432048" cy="8040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a:stCxn id="21506" idx="2"/>
            <a:endCxn id="19" idx="0"/>
          </p:cNvCxnSpPr>
          <p:nvPr/>
        </p:nvCxnSpPr>
        <p:spPr>
          <a:xfrm>
            <a:off x="549585" y="2199869"/>
            <a:ext cx="259300" cy="78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5" idx="2"/>
            <a:endCxn id="19" idx="0"/>
          </p:cNvCxnSpPr>
          <p:nvPr/>
        </p:nvCxnSpPr>
        <p:spPr>
          <a:xfrm flipH="1">
            <a:off x="808885" y="2199869"/>
            <a:ext cx="388772" cy="78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2"/>
            <a:endCxn id="19" idx="0"/>
          </p:cNvCxnSpPr>
          <p:nvPr/>
        </p:nvCxnSpPr>
        <p:spPr>
          <a:xfrm flipH="1">
            <a:off x="808885" y="2199869"/>
            <a:ext cx="1036456" cy="78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2"/>
            <a:endCxn id="19" idx="0"/>
          </p:cNvCxnSpPr>
          <p:nvPr/>
        </p:nvCxnSpPr>
        <p:spPr>
          <a:xfrm flipH="1">
            <a:off x="808885" y="2199869"/>
            <a:ext cx="2044051" cy="78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508" name="Picture 4" descr="https://timgsa.baidu.com/timg?image&amp;quality=80&amp;size=b9999_10000&amp;sec=1575262349441&amp;di=f4e4becc61f74f7d048e8a486d44900f&amp;imgtype=0&amp;src=http%3A%2F%2Fpic4.zhimg.com%2Fv2-0fa8be4a0a315a0dd4e7243fe2f2519a_1200x50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33" t="650" r="22917" b="34350"/>
          <a:stretch/>
        </p:blipFill>
        <p:spPr bwMode="auto">
          <a:xfrm>
            <a:off x="1069322" y="4064575"/>
            <a:ext cx="936104" cy="4507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592861" y="2988884"/>
            <a:ext cx="432048" cy="8040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1321350" y="2983798"/>
            <a:ext cx="432048" cy="8040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timgsa.baidu.com/timg?image&amp;quality=80&amp;size=b9999_10000&amp;sec=1575260977634&amp;di=ae3facf257adf635bcc7ec41b1ce1949&amp;imgtype=0&amp;src=http%3A%2F%2Fbpic.588ku.com%2Felement_origin_min_pic%2F17%2F07%2F02%2Fe48decbf2bd6d3059d7184535b8e904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11" t="12757" r="28519" b="9438"/>
          <a:stretch/>
        </p:blipFill>
        <p:spPr bwMode="auto">
          <a:xfrm>
            <a:off x="2059943" y="2979955"/>
            <a:ext cx="432048" cy="8040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连接符 25"/>
          <p:cNvCxnSpPr/>
          <p:nvPr/>
        </p:nvCxnSpPr>
        <p:spPr>
          <a:xfrm>
            <a:off x="2275967" y="1797824"/>
            <a:ext cx="214602"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1511" name="直接箭头连接符 21510"/>
          <p:cNvCxnSpPr>
            <a:stCxn id="21506" idx="2"/>
            <a:endCxn id="20" idx="0"/>
          </p:cNvCxnSpPr>
          <p:nvPr/>
        </p:nvCxnSpPr>
        <p:spPr>
          <a:xfrm>
            <a:off x="549585" y="2199869"/>
            <a:ext cx="987789" cy="78392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513" name="直接箭头连接符 21512"/>
          <p:cNvCxnSpPr>
            <a:stCxn id="21506" idx="2"/>
            <a:endCxn id="21" idx="0"/>
          </p:cNvCxnSpPr>
          <p:nvPr/>
        </p:nvCxnSpPr>
        <p:spPr>
          <a:xfrm>
            <a:off x="549585" y="2199869"/>
            <a:ext cx="1726382" cy="780086"/>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516" name="直接箭头连接符 21515"/>
          <p:cNvCxnSpPr>
            <a:stCxn id="5" idx="2"/>
            <a:endCxn id="20" idx="0"/>
          </p:cNvCxnSpPr>
          <p:nvPr/>
        </p:nvCxnSpPr>
        <p:spPr>
          <a:xfrm>
            <a:off x="1197657" y="2199869"/>
            <a:ext cx="339717" cy="78392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518" name="直接箭头连接符 21517"/>
          <p:cNvCxnSpPr>
            <a:stCxn id="6" idx="2"/>
            <a:endCxn id="20" idx="0"/>
          </p:cNvCxnSpPr>
          <p:nvPr/>
        </p:nvCxnSpPr>
        <p:spPr>
          <a:xfrm flipH="1">
            <a:off x="1537374" y="2199869"/>
            <a:ext cx="307967" cy="78392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5" idx="2"/>
            <a:endCxn id="21" idx="0"/>
          </p:cNvCxnSpPr>
          <p:nvPr/>
        </p:nvCxnSpPr>
        <p:spPr>
          <a:xfrm>
            <a:off x="1197657" y="2199869"/>
            <a:ext cx="1078310" cy="780086"/>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endCxn id="20" idx="0"/>
          </p:cNvCxnSpPr>
          <p:nvPr/>
        </p:nvCxnSpPr>
        <p:spPr>
          <a:xfrm flipH="1">
            <a:off x="1537374" y="2207406"/>
            <a:ext cx="1313054" cy="77639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endCxn id="21" idx="0"/>
          </p:cNvCxnSpPr>
          <p:nvPr/>
        </p:nvCxnSpPr>
        <p:spPr>
          <a:xfrm>
            <a:off x="1855800" y="2203637"/>
            <a:ext cx="420167" cy="77631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1523" name="文本框 21522"/>
          <p:cNvSpPr txBox="1"/>
          <p:nvPr/>
        </p:nvSpPr>
        <p:spPr>
          <a:xfrm>
            <a:off x="1317111" y="1106134"/>
            <a:ext cx="792993" cy="276999"/>
          </a:xfrm>
          <a:prstGeom prst="rect">
            <a:avLst/>
          </a:prstGeom>
          <a:noFill/>
        </p:spPr>
        <p:txBody>
          <a:bodyPr wrap="square" rtlCol="0">
            <a:spAutoFit/>
          </a:bodyPr>
          <a:lstStyle/>
          <a:p>
            <a:r>
              <a:rPr lang="en-US" altLang="zh-CN" sz="1200" dirty="0">
                <a:solidFill>
                  <a:schemeClr val="bg1"/>
                </a:solidFill>
              </a:rPr>
              <a:t>worker</a:t>
            </a:r>
            <a:endParaRPr lang="zh-CN" altLang="en-US" sz="1200" dirty="0">
              <a:solidFill>
                <a:schemeClr val="bg1"/>
              </a:solidFill>
            </a:endParaRPr>
          </a:p>
        </p:txBody>
      </p:sp>
      <p:sp>
        <p:nvSpPr>
          <p:cNvPr id="55" name="文本框 54"/>
          <p:cNvSpPr txBox="1"/>
          <p:nvPr/>
        </p:nvSpPr>
        <p:spPr>
          <a:xfrm>
            <a:off x="1197657" y="3771235"/>
            <a:ext cx="792993" cy="276999"/>
          </a:xfrm>
          <a:prstGeom prst="rect">
            <a:avLst/>
          </a:prstGeom>
          <a:noFill/>
        </p:spPr>
        <p:txBody>
          <a:bodyPr wrap="square" rtlCol="0">
            <a:spAutoFit/>
          </a:bodyPr>
          <a:lstStyle/>
          <a:p>
            <a:r>
              <a:rPr lang="en-US" altLang="zh-CN" sz="1200" dirty="0">
                <a:solidFill>
                  <a:schemeClr val="bg1"/>
                </a:solidFill>
              </a:rPr>
              <a:t>master</a:t>
            </a:r>
            <a:endParaRPr lang="zh-CN" altLang="en-US" sz="1200" dirty="0">
              <a:solidFill>
                <a:schemeClr val="bg1"/>
              </a:solidFill>
            </a:endParaRPr>
          </a:p>
        </p:txBody>
      </p:sp>
      <p:sp>
        <p:nvSpPr>
          <p:cNvPr id="21524" name="文本框 21523"/>
          <p:cNvSpPr txBox="1"/>
          <p:nvPr/>
        </p:nvSpPr>
        <p:spPr>
          <a:xfrm>
            <a:off x="621616" y="3695243"/>
            <a:ext cx="566807" cy="369332"/>
          </a:xfrm>
          <a:prstGeom prst="rect">
            <a:avLst/>
          </a:prstGeom>
          <a:noFill/>
        </p:spPr>
        <p:txBody>
          <a:bodyPr wrap="square" rtlCol="0">
            <a:spAutoFit/>
          </a:bodyPr>
          <a:lstStyle/>
          <a:p>
            <a:r>
              <a:rPr lang="en-US" altLang="zh-CN" b="1" dirty="0">
                <a:solidFill>
                  <a:srgbClr val="FF0000"/>
                </a:solidFill>
              </a:rPr>
              <a:t>X</a:t>
            </a:r>
            <a:endParaRPr lang="zh-CN" altLang="en-US" b="1" dirty="0">
              <a:solidFill>
                <a:srgbClr val="FF0000"/>
              </a:solidFill>
            </a:endParaRPr>
          </a:p>
        </p:txBody>
      </p:sp>
      <p:sp>
        <p:nvSpPr>
          <p:cNvPr id="21525" name="文本框 21524"/>
          <p:cNvSpPr txBox="1"/>
          <p:nvPr/>
        </p:nvSpPr>
        <p:spPr>
          <a:xfrm>
            <a:off x="499214" y="4661308"/>
            <a:ext cx="2663391" cy="338554"/>
          </a:xfrm>
          <a:prstGeom prst="rect">
            <a:avLst/>
          </a:prstGeom>
          <a:noFill/>
        </p:spPr>
        <p:txBody>
          <a:bodyPr wrap="square" rtlCol="0">
            <a:spAutoFit/>
          </a:bodyPr>
          <a:lstStyle/>
          <a:p>
            <a:r>
              <a:rPr lang="zh-CN" altLang="en-US" sz="1600" dirty="0">
                <a:solidFill>
                  <a:schemeClr val="bg1"/>
                </a:solidFill>
              </a:rPr>
              <a:t>容错：新的</a:t>
            </a:r>
            <a:r>
              <a:rPr lang="en-US" altLang="zh-CN" sz="1600" dirty="0">
                <a:solidFill>
                  <a:schemeClr val="bg1"/>
                </a:solidFill>
              </a:rPr>
              <a:t>leader</a:t>
            </a:r>
            <a:r>
              <a:rPr lang="zh-CN" altLang="en-US" sz="1600" dirty="0">
                <a:solidFill>
                  <a:schemeClr val="bg1"/>
                </a:solidFill>
              </a:rPr>
              <a:t>选举</a:t>
            </a:r>
          </a:p>
        </p:txBody>
      </p:sp>
      <p:sp>
        <p:nvSpPr>
          <p:cNvPr id="58" name="文本框 57"/>
          <p:cNvSpPr txBox="1"/>
          <p:nvPr/>
        </p:nvSpPr>
        <p:spPr>
          <a:xfrm>
            <a:off x="4077072" y="2711515"/>
            <a:ext cx="2663391" cy="338554"/>
          </a:xfrm>
          <a:prstGeom prst="rect">
            <a:avLst/>
          </a:prstGeom>
          <a:noFill/>
        </p:spPr>
        <p:txBody>
          <a:bodyPr wrap="square" rtlCol="0">
            <a:spAutoFit/>
          </a:bodyPr>
          <a:lstStyle/>
          <a:p>
            <a:r>
              <a:rPr lang="zh-CN" altLang="en-US" sz="1600" dirty="0">
                <a:solidFill>
                  <a:schemeClr val="bg1"/>
                </a:solidFill>
              </a:rPr>
              <a:t>容错：消息的一致性</a:t>
            </a:r>
          </a:p>
        </p:txBody>
      </p:sp>
      <p:pic>
        <p:nvPicPr>
          <p:cNvPr id="21526" name="Picture 6" descr="https://timgsa.baidu.com/timg?image&amp;quality=80&amp;size=b9999_10000&amp;sec=1575262950678&amp;di=ae416dea873e594637cd5b95f3e69c5e&amp;imgtype=0&amp;src=http%3A%2F%2Fpic2.zhimg.com%2Fv2-a32471042408c726c7c944456f8e1e34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1782" y="2996043"/>
            <a:ext cx="2791227" cy="1827382"/>
          </a:xfrm>
          <a:prstGeom prst="rect">
            <a:avLst/>
          </a:prstGeom>
          <a:noFill/>
          <a:extLst>
            <a:ext uri="{909E8E84-426E-40DD-AFC4-6F175D3DCCD1}">
              <a14:hiddenFill xmlns:a14="http://schemas.microsoft.com/office/drawing/2010/main">
                <a:solidFill>
                  <a:srgbClr val="FFFFFF"/>
                </a:solidFill>
              </a14:hiddenFill>
            </a:ext>
          </a:extLst>
        </p:spPr>
      </p:pic>
      <p:sp>
        <p:nvSpPr>
          <p:cNvPr id="60" name="文本框 59"/>
          <p:cNvSpPr txBox="1"/>
          <p:nvPr/>
        </p:nvSpPr>
        <p:spPr>
          <a:xfrm>
            <a:off x="4078671" y="4769399"/>
            <a:ext cx="2663391" cy="338554"/>
          </a:xfrm>
          <a:prstGeom prst="rect">
            <a:avLst/>
          </a:prstGeom>
          <a:noFill/>
        </p:spPr>
        <p:txBody>
          <a:bodyPr wrap="square" rtlCol="0">
            <a:spAutoFit/>
          </a:bodyPr>
          <a:lstStyle/>
          <a:p>
            <a:r>
              <a:rPr lang="zh-CN" altLang="en-US" sz="1600" dirty="0">
                <a:solidFill>
                  <a:schemeClr val="bg1"/>
                </a:solidFill>
              </a:rPr>
              <a:t>容错：交易的一致性</a:t>
            </a:r>
          </a:p>
        </p:txBody>
      </p:sp>
    </p:spTree>
    <p:extLst>
      <p:ext uri="{BB962C8B-B14F-4D97-AF65-F5344CB8AC3E}">
        <p14:creationId xmlns:p14="http://schemas.microsoft.com/office/powerpoint/2010/main" val="3345849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共识协议分类</a:t>
            </a:r>
          </a:p>
        </p:txBody>
      </p:sp>
      <p:sp>
        <p:nvSpPr>
          <p:cNvPr id="6" name="文本框 5"/>
          <p:cNvSpPr txBox="1"/>
          <p:nvPr/>
        </p:nvSpPr>
        <p:spPr>
          <a:xfrm>
            <a:off x="117809" y="2096037"/>
            <a:ext cx="1008112" cy="461665"/>
          </a:xfrm>
          <a:prstGeom prst="rect">
            <a:avLst/>
          </a:prstGeom>
          <a:noFill/>
        </p:spPr>
        <p:txBody>
          <a:bodyPr wrap="square" rtlCol="0">
            <a:spAutoFit/>
          </a:bodyPr>
          <a:lstStyle/>
          <a:p>
            <a:r>
              <a:rPr lang="zh-CN" altLang="en-US" sz="2400" dirty="0">
                <a:solidFill>
                  <a:schemeClr val="bg1"/>
                </a:solidFill>
              </a:rPr>
              <a:t>泛洪</a:t>
            </a:r>
          </a:p>
        </p:txBody>
      </p:sp>
      <p:sp>
        <p:nvSpPr>
          <p:cNvPr id="8" name="文本框 7"/>
          <p:cNvSpPr txBox="1"/>
          <p:nvPr/>
        </p:nvSpPr>
        <p:spPr>
          <a:xfrm>
            <a:off x="1025374" y="2090840"/>
            <a:ext cx="1008112" cy="461665"/>
          </a:xfrm>
          <a:prstGeom prst="rect">
            <a:avLst/>
          </a:prstGeom>
          <a:noFill/>
        </p:spPr>
        <p:txBody>
          <a:bodyPr wrap="square" rtlCol="0">
            <a:spAutoFit/>
          </a:bodyPr>
          <a:lstStyle/>
          <a:p>
            <a:r>
              <a:rPr lang="en-US" altLang="zh-CN" sz="2400" dirty="0" err="1">
                <a:solidFill>
                  <a:schemeClr val="bg1"/>
                </a:solidFill>
              </a:rPr>
              <a:t>Pasox</a:t>
            </a:r>
            <a:endParaRPr lang="zh-CN" altLang="en-US" sz="2400" dirty="0">
              <a:solidFill>
                <a:schemeClr val="bg1"/>
              </a:solidFill>
            </a:endParaRPr>
          </a:p>
        </p:txBody>
      </p:sp>
      <p:sp>
        <p:nvSpPr>
          <p:cNvPr id="9" name="文本框 8"/>
          <p:cNvSpPr txBox="1"/>
          <p:nvPr/>
        </p:nvSpPr>
        <p:spPr>
          <a:xfrm>
            <a:off x="2031597" y="2085643"/>
            <a:ext cx="1008112" cy="461665"/>
          </a:xfrm>
          <a:prstGeom prst="rect">
            <a:avLst/>
          </a:prstGeom>
          <a:noFill/>
        </p:spPr>
        <p:txBody>
          <a:bodyPr wrap="square" rtlCol="0">
            <a:spAutoFit/>
          </a:bodyPr>
          <a:lstStyle/>
          <a:p>
            <a:r>
              <a:rPr lang="en-US" altLang="zh-CN" sz="2400" dirty="0">
                <a:solidFill>
                  <a:schemeClr val="bg1"/>
                </a:solidFill>
              </a:rPr>
              <a:t>Raft</a:t>
            </a:r>
            <a:endParaRPr lang="zh-CN" altLang="en-US" sz="2400" dirty="0">
              <a:solidFill>
                <a:schemeClr val="bg1"/>
              </a:solidFill>
            </a:endParaRPr>
          </a:p>
        </p:txBody>
      </p:sp>
      <p:sp>
        <p:nvSpPr>
          <p:cNvPr id="10" name="文本框 9"/>
          <p:cNvSpPr txBox="1"/>
          <p:nvPr/>
        </p:nvSpPr>
        <p:spPr>
          <a:xfrm>
            <a:off x="3010458" y="2067694"/>
            <a:ext cx="1008112" cy="461665"/>
          </a:xfrm>
          <a:prstGeom prst="rect">
            <a:avLst/>
          </a:prstGeom>
          <a:noFill/>
        </p:spPr>
        <p:txBody>
          <a:bodyPr wrap="square" rtlCol="0">
            <a:spAutoFit/>
          </a:bodyPr>
          <a:lstStyle/>
          <a:p>
            <a:r>
              <a:rPr lang="en-US" altLang="zh-CN" sz="2400" dirty="0">
                <a:solidFill>
                  <a:schemeClr val="bg1"/>
                </a:solidFill>
              </a:rPr>
              <a:t>ZAB</a:t>
            </a:r>
            <a:endParaRPr lang="zh-CN" altLang="en-US" sz="2400" dirty="0">
              <a:solidFill>
                <a:schemeClr val="bg1"/>
              </a:solidFill>
            </a:endParaRPr>
          </a:p>
        </p:txBody>
      </p:sp>
      <p:sp>
        <p:nvSpPr>
          <p:cNvPr id="11" name="文本框 10"/>
          <p:cNvSpPr txBox="1"/>
          <p:nvPr/>
        </p:nvSpPr>
        <p:spPr>
          <a:xfrm>
            <a:off x="3945385" y="2067694"/>
            <a:ext cx="1008112" cy="461665"/>
          </a:xfrm>
          <a:prstGeom prst="rect">
            <a:avLst/>
          </a:prstGeom>
          <a:noFill/>
        </p:spPr>
        <p:txBody>
          <a:bodyPr wrap="square" rtlCol="0">
            <a:spAutoFit/>
          </a:bodyPr>
          <a:lstStyle/>
          <a:p>
            <a:r>
              <a:rPr lang="en-US" altLang="zh-CN" sz="2400" dirty="0">
                <a:solidFill>
                  <a:schemeClr val="bg1"/>
                </a:solidFill>
              </a:rPr>
              <a:t>BFT</a:t>
            </a:r>
            <a:endParaRPr lang="zh-CN" altLang="en-US" sz="2400" dirty="0">
              <a:solidFill>
                <a:schemeClr val="bg1"/>
              </a:solidFill>
            </a:endParaRPr>
          </a:p>
        </p:txBody>
      </p:sp>
      <p:sp>
        <p:nvSpPr>
          <p:cNvPr id="12" name="文本框 11"/>
          <p:cNvSpPr txBox="1"/>
          <p:nvPr/>
        </p:nvSpPr>
        <p:spPr>
          <a:xfrm>
            <a:off x="4726321" y="2067694"/>
            <a:ext cx="1008112" cy="461665"/>
          </a:xfrm>
          <a:prstGeom prst="rect">
            <a:avLst/>
          </a:prstGeom>
          <a:noFill/>
        </p:spPr>
        <p:txBody>
          <a:bodyPr wrap="square" rtlCol="0">
            <a:spAutoFit/>
          </a:bodyPr>
          <a:lstStyle/>
          <a:p>
            <a:r>
              <a:rPr lang="en-US" altLang="zh-CN" sz="2400" dirty="0">
                <a:solidFill>
                  <a:schemeClr val="bg1"/>
                </a:solidFill>
              </a:rPr>
              <a:t>PBFT</a:t>
            </a:r>
            <a:endParaRPr lang="zh-CN" altLang="en-US" sz="2400" dirty="0">
              <a:solidFill>
                <a:schemeClr val="bg1"/>
              </a:solidFill>
            </a:endParaRPr>
          </a:p>
        </p:txBody>
      </p:sp>
      <p:sp>
        <p:nvSpPr>
          <p:cNvPr id="13" name="文本框 12"/>
          <p:cNvSpPr txBox="1"/>
          <p:nvPr/>
        </p:nvSpPr>
        <p:spPr>
          <a:xfrm>
            <a:off x="5661248" y="2067693"/>
            <a:ext cx="1008112" cy="461665"/>
          </a:xfrm>
          <a:prstGeom prst="rect">
            <a:avLst/>
          </a:prstGeom>
          <a:noFill/>
        </p:spPr>
        <p:txBody>
          <a:bodyPr wrap="square" rtlCol="0">
            <a:spAutoFit/>
          </a:bodyPr>
          <a:lstStyle/>
          <a:p>
            <a:r>
              <a:rPr lang="en-US" altLang="zh-CN" sz="2400" dirty="0" err="1">
                <a:solidFill>
                  <a:schemeClr val="bg1"/>
                </a:solidFill>
              </a:rPr>
              <a:t>PoW</a:t>
            </a:r>
            <a:endParaRPr lang="zh-CN" altLang="en-US" sz="2400" dirty="0">
              <a:solidFill>
                <a:schemeClr val="bg1"/>
              </a:solidFill>
            </a:endParaRPr>
          </a:p>
        </p:txBody>
      </p:sp>
      <p:sp>
        <p:nvSpPr>
          <p:cNvPr id="15" name="左大括号 14"/>
          <p:cNvSpPr/>
          <p:nvPr/>
        </p:nvSpPr>
        <p:spPr>
          <a:xfrm rot="16200000">
            <a:off x="2044690" y="1614263"/>
            <a:ext cx="619533" cy="243712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rot="16200000">
            <a:off x="4873547" y="1711943"/>
            <a:ext cx="619533" cy="225436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1470702" y="3912482"/>
            <a:ext cx="1512168" cy="369332"/>
          </a:xfrm>
          <a:prstGeom prst="rect">
            <a:avLst/>
          </a:prstGeom>
          <a:noFill/>
        </p:spPr>
        <p:txBody>
          <a:bodyPr wrap="square" rtlCol="0">
            <a:spAutoFit/>
          </a:bodyPr>
          <a:lstStyle/>
          <a:p>
            <a:r>
              <a:rPr lang="zh-CN" altLang="en-US" dirty="0">
                <a:solidFill>
                  <a:srgbClr val="FFFF00"/>
                </a:solidFill>
              </a:rPr>
              <a:t>失效容错</a:t>
            </a:r>
          </a:p>
        </p:txBody>
      </p:sp>
      <p:sp>
        <p:nvSpPr>
          <p:cNvPr id="18" name="文本框 17"/>
          <p:cNvSpPr txBox="1"/>
          <p:nvPr/>
        </p:nvSpPr>
        <p:spPr>
          <a:xfrm>
            <a:off x="4634403" y="3232366"/>
            <a:ext cx="1512168" cy="369332"/>
          </a:xfrm>
          <a:prstGeom prst="rect">
            <a:avLst/>
          </a:prstGeom>
          <a:noFill/>
        </p:spPr>
        <p:txBody>
          <a:bodyPr wrap="square" rtlCol="0">
            <a:spAutoFit/>
          </a:bodyPr>
          <a:lstStyle/>
          <a:p>
            <a:r>
              <a:rPr lang="zh-CN" altLang="en-US" dirty="0">
                <a:solidFill>
                  <a:srgbClr val="FFFF00"/>
                </a:solidFill>
              </a:rPr>
              <a:t>拜占庭容错</a:t>
            </a:r>
          </a:p>
        </p:txBody>
      </p:sp>
      <p:sp>
        <p:nvSpPr>
          <p:cNvPr id="20" name="左大括号 19"/>
          <p:cNvSpPr/>
          <p:nvPr/>
        </p:nvSpPr>
        <p:spPr>
          <a:xfrm rot="16200000">
            <a:off x="1599298" y="1817762"/>
            <a:ext cx="619533" cy="358251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1585203" y="3142591"/>
            <a:ext cx="1721439" cy="307777"/>
          </a:xfrm>
          <a:prstGeom prst="rect">
            <a:avLst/>
          </a:prstGeom>
          <a:noFill/>
        </p:spPr>
        <p:txBody>
          <a:bodyPr wrap="square" rtlCol="0">
            <a:spAutoFit/>
          </a:bodyPr>
          <a:lstStyle/>
          <a:p>
            <a:r>
              <a:rPr lang="zh-CN" altLang="en-US" sz="1400" dirty="0">
                <a:solidFill>
                  <a:srgbClr val="FFFF00"/>
                </a:solidFill>
              </a:rPr>
              <a:t>最终检测到失效</a:t>
            </a:r>
          </a:p>
        </p:txBody>
      </p:sp>
      <p:sp>
        <p:nvSpPr>
          <p:cNvPr id="22" name="左大括号 21"/>
          <p:cNvSpPr/>
          <p:nvPr/>
        </p:nvSpPr>
        <p:spPr>
          <a:xfrm rot="16200000">
            <a:off x="191399" y="2536816"/>
            <a:ext cx="619533" cy="67109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文本框 22"/>
          <p:cNvSpPr txBox="1"/>
          <p:nvPr/>
        </p:nvSpPr>
        <p:spPr>
          <a:xfrm>
            <a:off x="60604" y="3145093"/>
            <a:ext cx="1258224" cy="307777"/>
          </a:xfrm>
          <a:prstGeom prst="rect">
            <a:avLst/>
          </a:prstGeom>
          <a:noFill/>
        </p:spPr>
        <p:txBody>
          <a:bodyPr wrap="square" rtlCol="0">
            <a:spAutoFit/>
          </a:bodyPr>
          <a:lstStyle/>
          <a:p>
            <a:r>
              <a:rPr lang="zh-CN" altLang="en-US" sz="1400" dirty="0">
                <a:solidFill>
                  <a:srgbClr val="FFFF00"/>
                </a:solidFill>
              </a:rPr>
              <a:t>准确检测失效</a:t>
            </a:r>
          </a:p>
        </p:txBody>
      </p:sp>
    </p:spTree>
    <p:extLst>
      <p:ext uri="{BB962C8B-B14F-4D97-AF65-F5344CB8AC3E}">
        <p14:creationId xmlns:p14="http://schemas.microsoft.com/office/powerpoint/2010/main" val="334682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基于泛洪的共识</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系统模型</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4749" y="1635646"/>
            <a:ext cx="6260595" cy="129614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130000"/>
              </a:lnSpc>
              <a:buFont typeface="Wingdings" panose="05000000000000000000" pitchFamily="2" charset="2"/>
              <a:buChar char="p"/>
            </a:pPr>
            <a:r>
              <a:rPr lang="zh-CN" altLang="en-US" sz="1600" dirty="0">
                <a:solidFill>
                  <a:schemeClr val="tx1"/>
                </a:solidFill>
              </a:rPr>
              <a:t>给定一个进程组 </a:t>
            </a:r>
            <a:r>
              <a:rPr lang="en-US" altLang="zh-CN" sz="1600" dirty="0">
                <a:solidFill>
                  <a:schemeClr val="tx1"/>
                </a:solidFill>
              </a:rPr>
              <a:t>P={P1, P2, …, </a:t>
            </a:r>
            <a:r>
              <a:rPr lang="en-US" altLang="zh-CN" sz="1600" dirty="0" err="1">
                <a:solidFill>
                  <a:schemeClr val="tx1"/>
                </a:solidFill>
              </a:rPr>
              <a:t>Pn</a:t>
            </a:r>
            <a:r>
              <a:rPr lang="en-US" altLang="zh-CN" sz="1600" dirty="0">
                <a:solidFill>
                  <a:schemeClr val="tx1"/>
                </a:solidFill>
              </a:rPr>
              <a:t>}</a:t>
            </a:r>
            <a:r>
              <a:rPr lang="zh-CN" altLang="en-US" sz="1600" dirty="0">
                <a:solidFill>
                  <a:schemeClr val="tx1"/>
                </a:solidFill>
              </a:rPr>
              <a:t>；</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en-US" altLang="zh-CN" sz="1600" dirty="0">
                <a:solidFill>
                  <a:schemeClr val="tx1"/>
                </a:solidFill>
              </a:rPr>
              <a:t>Fail-stop</a:t>
            </a:r>
            <a:r>
              <a:rPr lang="zh-CN" altLang="en-US" sz="1600" dirty="0">
                <a:solidFill>
                  <a:schemeClr val="tx1"/>
                </a:solidFill>
              </a:rPr>
              <a:t>类型的失效语义，也就是可以有准确到系统失效；</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一个客户端联系 </a:t>
            </a:r>
            <a:r>
              <a:rPr lang="en-US" altLang="zh-CN" sz="1600" dirty="0">
                <a:solidFill>
                  <a:schemeClr val="tx1"/>
                </a:solidFill>
              </a:rPr>
              <a:t>Pi </a:t>
            </a:r>
            <a:r>
              <a:rPr lang="zh-CN" altLang="en-US" sz="1600" dirty="0">
                <a:solidFill>
                  <a:schemeClr val="tx1"/>
                </a:solidFill>
              </a:rPr>
              <a:t>让其执行命令；</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每一个进程 </a:t>
            </a:r>
            <a:r>
              <a:rPr lang="en-US" altLang="zh-CN" sz="1600" dirty="0">
                <a:solidFill>
                  <a:schemeClr val="tx1"/>
                </a:solidFill>
              </a:rPr>
              <a:t>Pi </a:t>
            </a:r>
            <a:r>
              <a:rPr lang="zh-CN" altLang="en-US" sz="1600" dirty="0">
                <a:solidFill>
                  <a:schemeClr val="tx1"/>
                </a:solidFill>
              </a:rPr>
              <a:t>维护一个发出命令的列表；</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2931790"/>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基本算法（基于轮数）</a:t>
            </a:r>
            <a:endParaRPr lang="en-US" altLang="zh-CN" sz="1600" b="1" dirty="0">
              <a:solidFill>
                <a:schemeClr val="tx1"/>
              </a:solidFill>
            </a:endParaRPr>
          </a:p>
        </p:txBody>
      </p:sp>
      <p:pic>
        <p:nvPicPr>
          <p:cNvPr id="7" name="图片 6"/>
          <p:cNvPicPr>
            <a:picLocks noChangeAspect="1"/>
          </p:cNvPicPr>
          <p:nvPr/>
        </p:nvPicPr>
        <p:blipFill>
          <a:blip r:embed="rId2"/>
          <a:stretch>
            <a:fillRect/>
          </a:stretch>
        </p:blipFill>
        <p:spPr>
          <a:xfrm>
            <a:off x="260648" y="3415679"/>
            <a:ext cx="6264696" cy="1259954"/>
          </a:xfrm>
          <a:prstGeom prst="rect">
            <a:avLst/>
          </a:prstGeom>
        </p:spPr>
      </p:pic>
    </p:spTree>
    <p:extLst>
      <p:ext uri="{BB962C8B-B14F-4D97-AF65-F5344CB8AC3E}">
        <p14:creationId xmlns:p14="http://schemas.microsoft.com/office/powerpoint/2010/main" val="1637925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基于泛洪的共识：举例</a:t>
            </a:r>
          </a:p>
        </p:txBody>
      </p:sp>
      <p:pic>
        <p:nvPicPr>
          <p:cNvPr id="3" name="图片 2"/>
          <p:cNvPicPr>
            <a:picLocks noChangeAspect="1"/>
          </p:cNvPicPr>
          <p:nvPr/>
        </p:nvPicPr>
        <p:blipFill>
          <a:blip r:embed="rId2"/>
          <a:stretch>
            <a:fillRect/>
          </a:stretch>
        </p:blipFill>
        <p:spPr>
          <a:xfrm>
            <a:off x="188640" y="1155525"/>
            <a:ext cx="6480720" cy="2237669"/>
          </a:xfrm>
          <a:prstGeom prst="rect">
            <a:avLst/>
          </a:prstGeom>
        </p:spPr>
      </p:pic>
      <p:sp>
        <p:nvSpPr>
          <p:cNvPr id="4" name="圆角矩形 3">
            <a:extLst>
              <a:ext uri="{FF2B5EF4-FFF2-40B4-BE49-F238E27FC236}">
                <a16:creationId xmlns:a16="http://schemas.microsoft.com/office/drawing/2014/main" id="{C179E088-3BE9-468B-8EB2-EC3F47363B77}"/>
              </a:ext>
            </a:extLst>
          </p:cNvPr>
          <p:cNvSpPr/>
          <p:nvPr/>
        </p:nvSpPr>
        <p:spPr>
          <a:xfrm>
            <a:off x="188640" y="3417129"/>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观察发现</a:t>
            </a:r>
            <a:endParaRPr lang="en-US" altLang="zh-CN" sz="1600" b="1" dirty="0">
              <a:solidFill>
                <a:schemeClr val="tx1"/>
              </a:solidFill>
            </a:endParaRPr>
          </a:p>
        </p:txBody>
      </p:sp>
      <p:sp>
        <p:nvSpPr>
          <p:cNvPr id="5" name="矩形 4">
            <a:extLst>
              <a:ext uri="{FF2B5EF4-FFF2-40B4-BE49-F238E27FC236}">
                <a16:creationId xmlns:a16="http://schemas.microsoft.com/office/drawing/2014/main" id="{525C5B8A-B081-44F7-8D81-730E0C0886AC}"/>
              </a:ext>
            </a:extLst>
          </p:cNvPr>
          <p:cNvSpPr/>
          <p:nvPr/>
        </p:nvSpPr>
        <p:spPr>
          <a:xfrm>
            <a:off x="188640" y="3723878"/>
            <a:ext cx="6264696" cy="1200329"/>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600" dirty="0">
                <a:solidFill>
                  <a:schemeClr val="bg1"/>
                </a:solidFill>
              </a:rPr>
              <a:t>P2 </a:t>
            </a:r>
            <a:r>
              <a:rPr lang="zh-CN" altLang="en-US" sz="1600" dirty="0">
                <a:solidFill>
                  <a:schemeClr val="bg1"/>
                </a:solidFill>
              </a:rPr>
              <a:t>获得所有进程提交的命令 </a:t>
            </a:r>
            <a:r>
              <a:rPr lang="en-US" altLang="zh-CN" sz="1600" dirty="0">
                <a:solidFill>
                  <a:schemeClr val="bg1"/>
                </a:solidFill>
              </a:rPr>
              <a:t>=&gt; </a:t>
            </a:r>
            <a:r>
              <a:rPr lang="zh-CN" altLang="en-US" sz="1600" dirty="0">
                <a:solidFill>
                  <a:schemeClr val="bg1"/>
                </a:solidFill>
              </a:rPr>
              <a:t>作出决定；</a:t>
            </a:r>
            <a:endParaRPr lang="en-US" altLang="zh-CN" sz="1600" dirty="0">
              <a:solidFill>
                <a:schemeClr val="bg1"/>
              </a:solidFill>
            </a:endParaRPr>
          </a:p>
          <a:p>
            <a:pPr marL="285750" indent="-285750">
              <a:lnSpc>
                <a:spcPct val="150000"/>
              </a:lnSpc>
              <a:buFont typeface="Wingdings" panose="05000000000000000000" pitchFamily="2" charset="2"/>
              <a:buChar char="p"/>
            </a:pPr>
            <a:r>
              <a:rPr lang="en-US" altLang="zh-CN" sz="1600" dirty="0">
                <a:solidFill>
                  <a:schemeClr val="bg1"/>
                </a:solidFill>
              </a:rPr>
              <a:t>P3 </a:t>
            </a:r>
            <a:r>
              <a:rPr lang="zh-CN" altLang="en-US" sz="1600" dirty="0">
                <a:solidFill>
                  <a:schemeClr val="bg1"/>
                </a:solidFill>
              </a:rPr>
              <a:t>可能已经检测到 </a:t>
            </a:r>
            <a:r>
              <a:rPr lang="en-US" altLang="zh-CN" sz="1600" dirty="0">
                <a:solidFill>
                  <a:schemeClr val="bg1"/>
                </a:solidFill>
              </a:rPr>
              <a:t>P1 </a:t>
            </a:r>
            <a:r>
              <a:rPr lang="zh-CN" altLang="en-US" sz="1600" dirty="0">
                <a:solidFill>
                  <a:schemeClr val="bg1"/>
                </a:solidFill>
              </a:rPr>
              <a:t>失效，但是不知道 </a:t>
            </a:r>
            <a:r>
              <a:rPr lang="en-US" altLang="zh-CN" sz="1600" dirty="0">
                <a:solidFill>
                  <a:schemeClr val="bg1"/>
                </a:solidFill>
              </a:rPr>
              <a:t>P2 </a:t>
            </a:r>
            <a:r>
              <a:rPr lang="zh-CN" altLang="en-US" sz="1600" dirty="0">
                <a:solidFill>
                  <a:schemeClr val="bg1"/>
                </a:solidFill>
              </a:rPr>
              <a:t>是否也检测到了失效，也就是说 </a:t>
            </a:r>
            <a:r>
              <a:rPr lang="en-US" altLang="zh-CN" sz="1600" dirty="0">
                <a:solidFill>
                  <a:schemeClr val="bg1"/>
                </a:solidFill>
              </a:rPr>
              <a:t>P3 </a:t>
            </a:r>
            <a:r>
              <a:rPr lang="zh-CN" altLang="en-US" sz="1600" dirty="0">
                <a:solidFill>
                  <a:schemeClr val="bg1"/>
                </a:solidFill>
              </a:rPr>
              <a:t>不知道自己的信息是否与</a:t>
            </a:r>
            <a:r>
              <a:rPr lang="en-US" altLang="zh-CN" sz="1600" dirty="0">
                <a:solidFill>
                  <a:schemeClr val="bg1"/>
                </a:solidFill>
              </a:rPr>
              <a:t>P2</a:t>
            </a:r>
            <a:r>
              <a:rPr lang="zh-CN" altLang="en-US" sz="1600" dirty="0">
                <a:solidFill>
                  <a:schemeClr val="bg1"/>
                </a:solidFill>
              </a:rPr>
              <a:t>一致 </a:t>
            </a:r>
            <a:r>
              <a:rPr lang="en-US" altLang="zh-CN" sz="1600" dirty="0">
                <a:solidFill>
                  <a:schemeClr val="bg1"/>
                </a:solidFill>
              </a:rPr>
              <a:t>=&gt; </a:t>
            </a:r>
            <a:r>
              <a:rPr lang="zh-CN" altLang="en-US" sz="1600" dirty="0">
                <a:solidFill>
                  <a:schemeClr val="bg1"/>
                </a:solidFill>
              </a:rPr>
              <a:t>不做决定；</a:t>
            </a:r>
            <a:endParaRPr lang="en-US" altLang="zh-CN" sz="1600" dirty="0">
              <a:solidFill>
                <a:schemeClr val="bg1"/>
              </a:solidFill>
            </a:endParaRPr>
          </a:p>
        </p:txBody>
      </p:sp>
    </p:spTree>
    <p:extLst>
      <p:ext uri="{BB962C8B-B14F-4D97-AF65-F5344CB8AC3E}">
        <p14:creationId xmlns:p14="http://schemas.microsoft.com/office/powerpoint/2010/main" val="398407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实际的共识协议：</a:t>
            </a:r>
            <a:r>
              <a:rPr kumimoji="1" lang="en-US" altLang="zh-CN" b="1" dirty="0" err="1">
                <a:solidFill>
                  <a:schemeClr val="bg1"/>
                </a:solidFill>
                <a:latin typeface="宋体"/>
                <a:ea typeface="宋体"/>
                <a:cs typeface="宋体"/>
              </a:rPr>
              <a:t>Paxos</a:t>
            </a:r>
            <a:endParaRPr kumimoji="1" lang="zh-CN" altLang="en-US" b="1" dirty="0">
              <a:solidFill>
                <a:schemeClr val="bg1"/>
              </a:solidFill>
              <a:latin typeface="宋体"/>
              <a:ea typeface="宋体"/>
              <a:cs typeface="宋体"/>
            </a:endParaRPr>
          </a:p>
        </p:txBody>
      </p:sp>
      <p:sp>
        <p:nvSpPr>
          <p:cNvPr id="4" name="圆角矩形 3">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假设（强度比较弱，但是比较真实）</a:t>
            </a:r>
            <a:endParaRPr lang="en-US" altLang="zh-CN" sz="1600" b="1" dirty="0">
              <a:solidFill>
                <a:schemeClr val="tx1"/>
              </a:solidFill>
            </a:endParaRPr>
          </a:p>
        </p:txBody>
      </p:sp>
      <p:sp>
        <p:nvSpPr>
          <p:cNvPr id="5" name="圆角矩形 4">
            <a:extLst>
              <a:ext uri="{FF2B5EF4-FFF2-40B4-BE49-F238E27FC236}">
                <a16:creationId xmlns:a16="http://schemas.microsoft.com/office/drawing/2014/main" id="{A2E64FBA-F974-4663-A895-D362BC0454C9}"/>
              </a:ext>
            </a:extLst>
          </p:cNvPr>
          <p:cNvSpPr/>
          <p:nvPr/>
        </p:nvSpPr>
        <p:spPr>
          <a:xfrm>
            <a:off x="264749" y="1635646"/>
            <a:ext cx="6260595" cy="295232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130000"/>
              </a:lnSpc>
              <a:buFont typeface="Wingdings" panose="05000000000000000000" pitchFamily="2" charset="2"/>
              <a:buChar char="p"/>
            </a:pPr>
            <a:r>
              <a:rPr lang="zh-CN" altLang="en-US" sz="1600" dirty="0">
                <a:solidFill>
                  <a:schemeClr val="tx1"/>
                </a:solidFill>
              </a:rPr>
              <a:t>半同步系统（实际上，也可以是异步系统）</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进程之间的额通信是不可靠的，消息可能丢失、重复和乱序；</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损坏的消息能够被检测到（因此在后续的处理中可以忽略）；</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所有的操作都是确定的，即操作一旦执行，其行为可以被准确捕获；</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进程可能会出现崩溃失效，但不是任意型的失效；</a:t>
            </a:r>
            <a:endParaRPr lang="en-US" altLang="zh-CN" sz="1600" dirty="0">
              <a:solidFill>
                <a:schemeClr val="tx1"/>
              </a:solidFill>
            </a:endParaRPr>
          </a:p>
          <a:p>
            <a:pPr marL="742950" lvl="1" indent="-285750">
              <a:lnSpc>
                <a:spcPct val="130000"/>
              </a:lnSpc>
              <a:buFont typeface="Wingdings" panose="05000000000000000000" pitchFamily="2" charset="2"/>
              <a:buChar char="p"/>
            </a:pPr>
            <a:r>
              <a:rPr lang="zh-CN" altLang="en-US" sz="1600" dirty="0">
                <a:solidFill>
                  <a:schemeClr val="tx1"/>
                </a:solidFill>
              </a:rPr>
              <a:t>进程之间不会相互串通、欺骗；</a:t>
            </a:r>
            <a:endParaRPr lang="en-US" altLang="zh-CN" sz="1600" dirty="0">
              <a:solidFill>
                <a:schemeClr val="tx1"/>
              </a:solidFill>
            </a:endParaRPr>
          </a:p>
        </p:txBody>
      </p:sp>
      <p:sp>
        <p:nvSpPr>
          <p:cNvPr id="3" name="文本框 2"/>
          <p:cNvSpPr txBox="1"/>
          <p:nvPr/>
        </p:nvSpPr>
        <p:spPr>
          <a:xfrm>
            <a:off x="476672" y="4659982"/>
            <a:ext cx="5976664" cy="369332"/>
          </a:xfrm>
          <a:prstGeom prst="rect">
            <a:avLst/>
          </a:prstGeom>
          <a:noFill/>
        </p:spPr>
        <p:txBody>
          <a:bodyPr wrap="square" rtlCol="0">
            <a:spAutoFit/>
          </a:bodyPr>
          <a:lstStyle/>
          <a:p>
            <a:pPr algn="ctr"/>
            <a:r>
              <a:rPr lang="zh-CN" altLang="en-US" b="1" dirty="0">
                <a:solidFill>
                  <a:srgbClr val="FFFF00"/>
                </a:solidFill>
              </a:rPr>
              <a:t>关于</a:t>
            </a:r>
            <a:r>
              <a:rPr lang="en-US" altLang="zh-CN" b="1" dirty="0" err="1">
                <a:solidFill>
                  <a:srgbClr val="FFFF00"/>
                </a:solidFill>
              </a:rPr>
              <a:t>Paxos</a:t>
            </a:r>
            <a:r>
              <a:rPr lang="zh-CN" altLang="en-US" b="1" dirty="0">
                <a:solidFill>
                  <a:srgbClr val="FFFF00"/>
                </a:solidFill>
              </a:rPr>
              <a:t>的详细过程，且看下回分解！！！</a:t>
            </a:r>
          </a:p>
        </p:txBody>
      </p:sp>
    </p:spTree>
    <p:extLst>
      <p:ext uri="{BB962C8B-B14F-4D97-AF65-F5344CB8AC3E}">
        <p14:creationId xmlns:p14="http://schemas.microsoft.com/office/powerpoint/2010/main" val="33774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C179E088-3BE9-468B-8EB2-EC3F47363B77}"/>
              </a:ext>
            </a:extLst>
          </p:cNvPr>
          <p:cNvSpPr/>
          <p:nvPr/>
        </p:nvSpPr>
        <p:spPr>
          <a:xfrm>
            <a:off x="260648" y="127560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关键</a:t>
            </a:r>
            <a:endParaRPr lang="en-US" altLang="zh-CN" sz="1600" b="1" dirty="0">
              <a:solidFill>
                <a:schemeClr val="tx1"/>
              </a:solidFill>
            </a:endParaRPr>
          </a:p>
        </p:txBody>
      </p:sp>
      <p:sp>
        <p:nvSpPr>
          <p:cNvPr id="3" name="圆角矩形 2">
            <a:extLst>
              <a:ext uri="{FF2B5EF4-FFF2-40B4-BE49-F238E27FC236}">
                <a16:creationId xmlns:a16="http://schemas.microsoft.com/office/drawing/2014/main" id="{A2E64FBA-F974-4663-A895-D362BC0454C9}"/>
              </a:ext>
            </a:extLst>
          </p:cNvPr>
          <p:cNvSpPr/>
          <p:nvPr/>
        </p:nvSpPr>
        <p:spPr>
          <a:xfrm>
            <a:off x="264749" y="1635646"/>
            <a:ext cx="6260595" cy="1008112"/>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30000"/>
              </a:lnSpc>
            </a:pPr>
            <a:r>
              <a:rPr lang="zh-CN" altLang="en-US" sz="1600" dirty="0">
                <a:solidFill>
                  <a:schemeClr val="tx1"/>
                </a:solidFill>
              </a:rPr>
              <a:t>我们考虑这样的进程组，进程之间的通信是非一致的</a:t>
            </a:r>
            <a:r>
              <a:rPr lang="zh-CN" altLang="en-US" sz="1600" dirty="0">
                <a:solidFill>
                  <a:schemeClr val="tx1"/>
                </a:solidFill>
                <a:sym typeface="Wingdings" panose="05000000000000000000" pitchFamily="2" charset="2"/>
              </a:rPr>
              <a:t>：</a:t>
            </a:r>
            <a:r>
              <a:rPr lang="en-US" altLang="zh-CN" sz="1600" dirty="0">
                <a:solidFill>
                  <a:schemeClr val="tx1"/>
                </a:solidFill>
                <a:sym typeface="Wingdings" panose="05000000000000000000" pitchFamily="2" charset="2"/>
              </a:rPr>
              <a:t>(a) </a:t>
            </a:r>
            <a:r>
              <a:rPr lang="zh-CN" altLang="en-US" sz="1600" dirty="0">
                <a:solidFill>
                  <a:schemeClr val="tx1"/>
                </a:solidFill>
                <a:sym typeface="Wingdings" panose="05000000000000000000" pitchFamily="2" charset="2"/>
              </a:rPr>
              <a:t>不正确的消息传递；（</a:t>
            </a:r>
            <a:r>
              <a:rPr lang="en-US" altLang="zh-CN" sz="1600" dirty="0">
                <a:solidFill>
                  <a:schemeClr val="tx1"/>
                </a:solidFill>
                <a:sym typeface="Wingdings" panose="05000000000000000000" pitchFamily="2" charset="2"/>
              </a:rPr>
              <a:t>b</a:t>
            </a:r>
            <a:r>
              <a:rPr lang="zh-CN" altLang="en-US" sz="1600" dirty="0">
                <a:solidFill>
                  <a:schemeClr val="tx1"/>
                </a:solidFill>
                <a:sym typeface="Wingdings" panose="05000000000000000000" pitchFamily="2" charset="2"/>
              </a:rPr>
              <a:t>）告诉不同的进程不同的信息；</a:t>
            </a:r>
            <a:endParaRPr lang="en-US" altLang="zh-CN" sz="1600" dirty="0">
              <a:solidFill>
                <a:schemeClr val="tx1"/>
              </a:solidFill>
            </a:endParaRPr>
          </a:p>
        </p:txBody>
      </p:sp>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在任意失效语义下的共识</a:t>
            </a:r>
          </a:p>
        </p:txBody>
      </p:sp>
      <p:pic>
        <p:nvPicPr>
          <p:cNvPr id="5" name="图片 4">
            <a:extLst>
              <a:ext uri="{FF2B5EF4-FFF2-40B4-BE49-F238E27FC236}">
                <a16:creationId xmlns:a16="http://schemas.microsoft.com/office/drawing/2014/main" id="{6D6DA5DD-76E8-4AB9-B75B-087D338A9849}"/>
              </a:ext>
            </a:extLst>
          </p:cNvPr>
          <p:cNvPicPr>
            <a:picLocks noChangeAspect="1"/>
          </p:cNvPicPr>
          <p:nvPr/>
        </p:nvPicPr>
        <p:blipFill rotWithShape="1">
          <a:blip r:embed="rId2"/>
          <a:srcRect l="10607" t="38280" r="15970" b="17927"/>
          <a:stretch/>
        </p:blipFill>
        <p:spPr>
          <a:xfrm>
            <a:off x="332656" y="2787774"/>
            <a:ext cx="6120680" cy="2100658"/>
          </a:xfrm>
          <a:prstGeom prst="rect">
            <a:avLst/>
          </a:prstGeom>
        </p:spPr>
      </p:pic>
    </p:spTree>
    <p:extLst>
      <p:ext uri="{BB962C8B-B14F-4D97-AF65-F5344CB8AC3E}">
        <p14:creationId xmlns:p14="http://schemas.microsoft.com/office/powerpoint/2010/main" val="2358858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在任意失效语义下的共识</a:t>
            </a:r>
          </a:p>
        </p:txBody>
      </p:sp>
      <p:pic>
        <p:nvPicPr>
          <p:cNvPr id="6" name="图片 5">
            <a:extLst>
              <a:ext uri="{FF2B5EF4-FFF2-40B4-BE49-F238E27FC236}">
                <a16:creationId xmlns:a16="http://schemas.microsoft.com/office/drawing/2014/main" id="{BB777B98-230F-4D56-A5BD-4E791113AE53}"/>
              </a:ext>
            </a:extLst>
          </p:cNvPr>
          <p:cNvPicPr>
            <a:picLocks noChangeAspect="1"/>
          </p:cNvPicPr>
          <p:nvPr/>
        </p:nvPicPr>
        <p:blipFill>
          <a:blip r:embed="rId2"/>
          <a:stretch>
            <a:fillRect/>
          </a:stretch>
        </p:blipFill>
        <p:spPr>
          <a:xfrm>
            <a:off x="260648" y="1131589"/>
            <a:ext cx="6192688" cy="3798861"/>
          </a:xfrm>
          <a:prstGeom prst="rect">
            <a:avLst/>
          </a:prstGeom>
        </p:spPr>
      </p:pic>
    </p:spTree>
    <p:extLst>
      <p:ext uri="{BB962C8B-B14F-4D97-AF65-F5344CB8AC3E}">
        <p14:creationId xmlns:p14="http://schemas.microsoft.com/office/powerpoint/2010/main" val="82627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为什么有</a:t>
            </a:r>
            <a:r>
              <a:rPr kumimoji="1" lang="en-US" altLang="zh-CN" b="1" dirty="0">
                <a:solidFill>
                  <a:schemeClr val="bg1"/>
                </a:solidFill>
                <a:latin typeface="宋体"/>
                <a:ea typeface="宋体"/>
                <a:cs typeface="宋体"/>
              </a:rPr>
              <a:t>3k</a:t>
            </a:r>
            <a:r>
              <a:rPr kumimoji="1" lang="zh-CN" altLang="en-US" b="1" dirty="0">
                <a:solidFill>
                  <a:schemeClr val="bg1"/>
                </a:solidFill>
                <a:latin typeface="宋体"/>
                <a:ea typeface="宋体"/>
                <a:cs typeface="宋体"/>
              </a:rPr>
              <a:t>个进程是不够的？</a:t>
            </a:r>
          </a:p>
        </p:txBody>
      </p:sp>
      <p:pic>
        <p:nvPicPr>
          <p:cNvPr id="5" name="图片 4">
            <a:extLst>
              <a:ext uri="{FF2B5EF4-FFF2-40B4-BE49-F238E27FC236}">
                <a16:creationId xmlns:a16="http://schemas.microsoft.com/office/drawing/2014/main" id="{BD560BF7-35C2-4FF1-8433-A540DBF1379E}"/>
              </a:ext>
            </a:extLst>
          </p:cNvPr>
          <p:cNvPicPr>
            <a:picLocks noChangeAspect="1"/>
          </p:cNvPicPr>
          <p:nvPr/>
        </p:nvPicPr>
        <p:blipFill>
          <a:blip r:embed="rId2"/>
          <a:stretch>
            <a:fillRect/>
          </a:stretch>
        </p:blipFill>
        <p:spPr>
          <a:xfrm>
            <a:off x="260647" y="1203598"/>
            <a:ext cx="6330861" cy="3600400"/>
          </a:xfrm>
          <a:prstGeom prst="rect">
            <a:avLst/>
          </a:prstGeom>
        </p:spPr>
      </p:pic>
    </p:spTree>
    <p:extLst>
      <p:ext uri="{BB962C8B-B14F-4D97-AF65-F5344CB8AC3E}">
        <p14:creationId xmlns:p14="http://schemas.microsoft.com/office/powerpoint/2010/main" val="181986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为什么有</a:t>
            </a:r>
            <a:r>
              <a:rPr kumimoji="1" lang="en-US" altLang="zh-CN" b="1" dirty="0">
                <a:solidFill>
                  <a:schemeClr val="bg1"/>
                </a:solidFill>
                <a:latin typeface="宋体"/>
                <a:ea typeface="宋体"/>
                <a:cs typeface="宋体"/>
              </a:rPr>
              <a:t>3k+1</a:t>
            </a:r>
            <a:r>
              <a:rPr kumimoji="1" lang="zh-CN" altLang="en-US" b="1" dirty="0">
                <a:solidFill>
                  <a:schemeClr val="bg1"/>
                </a:solidFill>
                <a:latin typeface="宋体"/>
                <a:ea typeface="宋体"/>
                <a:cs typeface="宋体"/>
              </a:rPr>
              <a:t>个进程就足够了？</a:t>
            </a:r>
          </a:p>
        </p:txBody>
      </p:sp>
      <p:pic>
        <p:nvPicPr>
          <p:cNvPr id="6" name="图片 5">
            <a:extLst>
              <a:ext uri="{FF2B5EF4-FFF2-40B4-BE49-F238E27FC236}">
                <a16:creationId xmlns:a16="http://schemas.microsoft.com/office/drawing/2014/main" id="{29EF5855-3141-468E-B39D-03A591BA0D59}"/>
              </a:ext>
            </a:extLst>
          </p:cNvPr>
          <p:cNvPicPr>
            <a:picLocks noChangeAspect="1"/>
          </p:cNvPicPr>
          <p:nvPr/>
        </p:nvPicPr>
        <p:blipFill>
          <a:blip r:embed="rId2"/>
          <a:stretch>
            <a:fillRect/>
          </a:stretch>
        </p:blipFill>
        <p:spPr>
          <a:xfrm>
            <a:off x="188640" y="1131590"/>
            <a:ext cx="6281923" cy="3744416"/>
          </a:xfrm>
          <a:prstGeom prst="rect">
            <a:avLst/>
          </a:prstGeom>
        </p:spPr>
      </p:pic>
    </p:spTree>
    <p:extLst>
      <p:ext uri="{BB962C8B-B14F-4D97-AF65-F5344CB8AC3E}">
        <p14:creationId xmlns:p14="http://schemas.microsoft.com/office/powerpoint/2010/main" val="1597428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能够达成共识的分布式协定</a:t>
            </a:r>
          </a:p>
        </p:txBody>
      </p:sp>
      <p:pic>
        <p:nvPicPr>
          <p:cNvPr id="4" name="图片 3"/>
          <p:cNvPicPr>
            <a:picLocks noChangeAspect="1"/>
          </p:cNvPicPr>
          <p:nvPr/>
        </p:nvPicPr>
        <p:blipFill>
          <a:blip r:embed="rId2"/>
          <a:stretch>
            <a:fillRect/>
          </a:stretch>
        </p:blipFill>
        <p:spPr>
          <a:xfrm>
            <a:off x="116631" y="1491630"/>
            <a:ext cx="6658485" cy="2592288"/>
          </a:xfrm>
          <a:prstGeom prst="rect">
            <a:avLst/>
          </a:prstGeom>
        </p:spPr>
      </p:pic>
    </p:spTree>
    <p:extLst>
      <p:ext uri="{BB962C8B-B14F-4D97-AF65-F5344CB8AC3E}">
        <p14:creationId xmlns:p14="http://schemas.microsoft.com/office/powerpoint/2010/main" val="1578621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357413-D3BC-481E-A43D-6E67CF6C3CE6}"/>
              </a:ext>
            </a:extLst>
          </p:cNvPr>
          <p:cNvSpPr txBox="1"/>
          <p:nvPr/>
        </p:nvSpPr>
        <p:spPr>
          <a:xfrm>
            <a:off x="-23718" y="762258"/>
            <a:ext cx="6261030"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背景</a:t>
            </a:r>
          </a:p>
        </p:txBody>
      </p:sp>
      <p:pic>
        <p:nvPicPr>
          <p:cNvPr id="19458" name="Picture 2" descr="âåºåé¾ç³»ç»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1275606"/>
            <a:ext cx="5544616" cy="332677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556792" y="4638169"/>
            <a:ext cx="4176464" cy="338554"/>
          </a:xfrm>
          <a:prstGeom prst="rect">
            <a:avLst/>
          </a:prstGeom>
          <a:solidFill>
            <a:schemeClr val="tx1"/>
          </a:solidFill>
        </p:spPr>
        <p:txBody>
          <a:bodyPr wrap="square" rtlCol="0">
            <a:spAutoFit/>
          </a:bodyPr>
          <a:lstStyle/>
          <a:p>
            <a:r>
              <a:rPr lang="zh-CN" altLang="en-US" sz="1600" b="1" dirty="0">
                <a:solidFill>
                  <a:srgbClr val="FFFF00"/>
                </a:solidFill>
              </a:rPr>
              <a:t>分布式系统的设计目标之一是允许部分失效。</a:t>
            </a:r>
          </a:p>
        </p:txBody>
      </p:sp>
    </p:spTree>
    <p:extLst>
      <p:ext uri="{BB962C8B-B14F-4D97-AF65-F5344CB8AC3E}">
        <p14:creationId xmlns:p14="http://schemas.microsoft.com/office/powerpoint/2010/main" val="2031106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一致性，可用性，分区容错性</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203598"/>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CAP</a:t>
            </a:r>
          </a:p>
        </p:txBody>
      </p:sp>
      <p:pic>
        <p:nvPicPr>
          <p:cNvPr id="4" name="图片 3"/>
          <p:cNvPicPr>
            <a:picLocks noChangeAspect="1"/>
          </p:cNvPicPr>
          <p:nvPr/>
        </p:nvPicPr>
        <p:blipFill>
          <a:blip r:embed="rId2"/>
          <a:stretch>
            <a:fillRect/>
          </a:stretch>
        </p:blipFill>
        <p:spPr>
          <a:xfrm>
            <a:off x="188640" y="1603203"/>
            <a:ext cx="6480720" cy="1715246"/>
          </a:xfrm>
          <a:prstGeom prst="rect">
            <a:avLst/>
          </a:prstGeom>
        </p:spPr>
      </p:pic>
      <p:sp>
        <p:nvSpPr>
          <p:cNvPr id="5" name="圆角矩形 4">
            <a:extLst>
              <a:ext uri="{FF2B5EF4-FFF2-40B4-BE49-F238E27FC236}">
                <a16:creationId xmlns:a16="http://schemas.microsoft.com/office/drawing/2014/main" id="{C179E088-3BE9-468B-8EB2-EC3F47363B77}"/>
              </a:ext>
            </a:extLst>
          </p:cNvPr>
          <p:cNvSpPr/>
          <p:nvPr/>
        </p:nvSpPr>
        <p:spPr>
          <a:xfrm>
            <a:off x="186614" y="33580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结论</a:t>
            </a:r>
            <a:endParaRPr lang="en-US" altLang="zh-CN" sz="1600" b="1" dirty="0">
              <a:solidFill>
                <a:schemeClr val="tx1"/>
              </a:solidFill>
            </a:endParaRPr>
          </a:p>
        </p:txBody>
      </p:sp>
      <p:sp>
        <p:nvSpPr>
          <p:cNvPr id="6" name="矩形 5">
            <a:extLst>
              <a:ext uri="{FF2B5EF4-FFF2-40B4-BE49-F238E27FC236}">
                <a16:creationId xmlns:a16="http://schemas.microsoft.com/office/drawing/2014/main" id="{525C5B8A-B081-44F7-8D81-730E0C0886AC}"/>
              </a:ext>
            </a:extLst>
          </p:cNvPr>
          <p:cNvSpPr/>
          <p:nvPr/>
        </p:nvSpPr>
        <p:spPr>
          <a:xfrm>
            <a:off x="188640" y="3723878"/>
            <a:ext cx="6264696" cy="78162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b="1" dirty="0">
                <a:solidFill>
                  <a:srgbClr val="FFFF00"/>
                </a:solidFill>
              </a:rPr>
              <a:t>在会出现通信失效的网络环境下，实现一个具有原子读写的共享内存同时又保证每一个请求都得到响应是非常困难的；</a:t>
            </a:r>
            <a:endParaRPr lang="en-US" altLang="zh-CN" sz="1600" b="1" dirty="0">
              <a:solidFill>
                <a:srgbClr val="FFFF00"/>
              </a:solidFill>
            </a:endParaRPr>
          </a:p>
        </p:txBody>
      </p:sp>
    </p:spTree>
    <p:extLst>
      <p:ext uri="{BB962C8B-B14F-4D97-AF65-F5344CB8AC3E}">
        <p14:creationId xmlns:p14="http://schemas.microsoft.com/office/powerpoint/2010/main" val="681163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故障检测</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37216"/>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问题</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188640" y="1725217"/>
            <a:ext cx="6480719" cy="404087"/>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我们如何可靠地检测一个进程是否实际存在宕机？</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188639" y="2157265"/>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通用模型</a:t>
            </a:r>
            <a:endParaRPr lang="en-US" altLang="zh-CN" sz="1600" b="1" dirty="0">
              <a:solidFill>
                <a:schemeClr val="tx1"/>
              </a:solidFill>
            </a:endParaRPr>
          </a:p>
        </p:txBody>
      </p:sp>
      <p:pic>
        <p:nvPicPr>
          <p:cNvPr id="6" name="图片 5"/>
          <p:cNvPicPr>
            <a:picLocks noChangeAspect="1"/>
          </p:cNvPicPr>
          <p:nvPr/>
        </p:nvPicPr>
        <p:blipFill>
          <a:blip r:embed="rId2"/>
          <a:stretch>
            <a:fillRect/>
          </a:stretch>
        </p:blipFill>
        <p:spPr>
          <a:xfrm>
            <a:off x="188639" y="2551334"/>
            <a:ext cx="6480720" cy="1302287"/>
          </a:xfrm>
          <a:prstGeom prst="rect">
            <a:avLst/>
          </a:prstGeom>
        </p:spPr>
      </p:pic>
      <p:sp>
        <p:nvSpPr>
          <p:cNvPr id="7" name="圆角矩形 6">
            <a:extLst>
              <a:ext uri="{FF2B5EF4-FFF2-40B4-BE49-F238E27FC236}">
                <a16:creationId xmlns:a16="http://schemas.microsoft.com/office/drawing/2014/main" id="{C179E088-3BE9-468B-8EB2-EC3F47363B77}"/>
              </a:ext>
            </a:extLst>
          </p:cNvPr>
          <p:cNvSpPr/>
          <p:nvPr/>
        </p:nvSpPr>
        <p:spPr>
          <a:xfrm>
            <a:off x="188639" y="3887650"/>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对于一个异步系统的观察</a:t>
            </a:r>
            <a:endParaRPr lang="en-US" altLang="zh-CN" sz="1600" b="1" dirty="0">
              <a:solidFill>
                <a:schemeClr val="tx1"/>
              </a:solidFill>
            </a:endParaRPr>
          </a:p>
        </p:txBody>
      </p:sp>
      <p:sp>
        <p:nvSpPr>
          <p:cNvPr id="8" name="矩形 7">
            <a:extLst>
              <a:ext uri="{FF2B5EF4-FFF2-40B4-BE49-F238E27FC236}">
                <a16:creationId xmlns:a16="http://schemas.microsoft.com/office/drawing/2014/main" id="{525C5B8A-B081-44F7-8D81-730E0C0886AC}"/>
              </a:ext>
            </a:extLst>
          </p:cNvPr>
          <p:cNvSpPr/>
          <p:nvPr/>
        </p:nvSpPr>
        <p:spPr>
          <a:xfrm>
            <a:off x="188639" y="4247690"/>
            <a:ext cx="6264696" cy="412292"/>
          </a:xfrm>
          <a:prstGeom prst="rect">
            <a:avLst/>
          </a:prstGeom>
        </p:spPr>
        <p:txBody>
          <a:bodyPr wrap="square">
            <a:spAutoFit/>
          </a:bodyPr>
          <a:lstStyle/>
          <a:p>
            <a:pPr algn="ctr">
              <a:lnSpc>
                <a:spcPct val="150000"/>
              </a:lnSpc>
            </a:pPr>
            <a:r>
              <a:rPr lang="zh-CN" altLang="en-US" sz="1600" dirty="0">
                <a:solidFill>
                  <a:schemeClr val="bg1"/>
                </a:solidFill>
              </a:rPr>
              <a:t>一次可疑的</a:t>
            </a:r>
            <a:r>
              <a:rPr lang="en-US" altLang="zh-CN" sz="1600" dirty="0">
                <a:solidFill>
                  <a:schemeClr val="bg1"/>
                </a:solidFill>
              </a:rPr>
              <a:t>crash =   crash</a:t>
            </a:r>
          </a:p>
        </p:txBody>
      </p:sp>
    </p:spTree>
    <p:extLst>
      <p:ext uri="{BB962C8B-B14F-4D97-AF65-F5344CB8AC3E}">
        <p14:creationId xmlns:p14="http://schemas.microsoft.com/office/powerpoint/2010/main" val="447145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实际的失效检测</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563638"/>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实现</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177734" y="1955428"/>
            <a:ext cx="6491626" cy="234451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p"/>
            </a:pPr>
            <a:r>
              <a:rPr lang="zh-CN" altLang="en-US" sz="1600" dirty="0">
                <a:solidFill>
                  <a:schemeClr val="tx1"/>
                </a:solidFill>
              </a:rPr>
              <a:t>如果 </a:t>
            </a:r>
            <a:r>
              <a:rPr lang="en-US" altLang="zh-CN" sz="1600" dirty="0">
                <a:solidFill>
                  <a:schemeClr val="tx1"/>
                </a:solidFill>
              </a:rPr>
              <a:t>P </a:t>
            </a:r>
            <a:r>
              <a:rPr lang="zh-CN" altLang="en-US" sz="1600" dirty="0">
                <a:solidFill>
                  <a:schemeClr val="tx1"/>
                </a:solidFill>
              </a:rPr>
              <a:t>没有在规定的时间 </a:t>
            </a:r>
            <a:r>
              <a:rPr lang="en-US" altLang="zh-CN" sz="1600" dirty="0">
                <a:solidFill>
                  <a:schemeClr val="tx1"/>
                </a:solidFill>
              </a:rPr>
              <a:t>t </a:t>
            </a:r>
            <a:r>
              <a:rPr lang="zh-CN" altLang="en-US" sz="1600" dirty="0">
                <a:solidFill>
                  <a:schemeClr val="tx1"/>
                </a:solidFill>
              </a:rPr>
              <a:t>内收到来自 </a:t>
            </a:r>
            <a:r>
              <a:rPr lang="en-US" altLang="zh-CN" sz="1600" dirty="0">
                <a:solidFill>
                  <a:schemeClr val="tx1"/>
                </a:solidFill>
              </a:rPr>
              <a:t>Q </a:t>
            </a:r>
            <a:r>
              <a:rPr lang="zh-CN" altLang="en-US" sz="1600" dirty="0">
                <a:solidFill>
                  <a:schemeClr val="tx1"/>
                </a:solidFill>
              </a:rPr>
              <a:t>的心跳信息： </a:t>
            </a:r>
            <a:r>
              <a:rPr lang="en-US" altLang="zh-CN" sz="1600" dirty="0">
                <a:solidFill>
                  <a:schemeClr val="tx1"/>
                </a:solidFill>
              </a:rPr>
              <a:t>P </a:t>
            </a:r>
            <a:r>
              <a:rPr lang="zh-CN" altLang="en-US" sz="1600" dirty="0">
                <a:solidFill>
                  <a:schemeClr val="tx1"/>
                </a:solidFill>
              </a:rPr>
              <a:t>怀疑 </a:t>
            </a:r>
            <a:r>
              <a:rPr lang="en-US" altLang="zh-CN" sz="1600" dirty="0">
                <a:solidFill>
                  <a:schemeClr val="tx1"/>
                </a:solidFill>
              </a:rPr>
              <a:t>Q</a:t>
            </a:r>
            <a:r>
              <a:rPr lang="zh-CN" altLang="en-US" sz="1600" dirty="0">
                <a:solidFill>
                  <a:schemeClr val="tx1"/>
                </a:solidFill>
              </a:rPr>
              <a:t>失效；</a:t>
            </a:r>
            <a:endParaRPr lang="en-US" altLang="zh-CN" sz="1600" dirty="0">
              <a:solidFill>
                <a:schemeClr val="tx1"/>
              </a:solidFill>
            </a:endParaRPr>
          </a:p>
          <a:p>
            <a:pPr marL="285750" indent="-285750">
              <a:lnSpc>
                <a:spcPct val="150000"/>
              </a:lnSpc>
              <a:buFont typeface="Wingdings" panose="05000000000000000000" pitchFamily="2" charset="2"/>
              <a:buChar char="p"/>
            </a:pPr>
            <a:r>
              <a:rPr lang="zh-CN" altLang="en-US" sz="1600" dirty="0">
                <a:solidFill>
                  <a:schemeClr val="tx1"/>
                </a:solidFill>
              </a:rPr>
              <a:t>如果 </a:t>
            </a:r>
            <a:r>
              <a:rPr lang="en-US" altLang="zh-CN" sz="1600" dirty="0">
                <a:solidFill>
                  <a:schemeClr val="tx1"/>
                </a:solidFill>
              </a:rPr>
              <a:t>Q </a:t>
            </a:r>
            <a:r>
              <a:rPr lang="zh-CN" altLang="en-US" sz="1600" dirty="0">
                <a:solidFill>
                  <a:schemeClr val="tx1"/>
                </a:solidFill>
              </a:rPr>
              <a:t>稍后发出消息：</a:t>
            </a:r>
            <a:endParaRPr lang="en-US" altLang="zh-CN" sz="1600" dirty="0">
              <a:solidFill>
                <a:schemeClr val="tx1"/>
              </a:solidFill>
            </a:endParaRPr>
          </a:p>
          <a:p>
            <a:pPr marL="742950" lvl="1" indent="-285750">
              <a:lnSpc>
                <a:spcPct val="150000"/>
              </a:lnSpc>
              <a:buFont typeface="Wingdings" panose="05000000000000000000" pitchFamily="2" charset="2"/>
              <a:buChar char="ü"/>
            </a:pPr>
            <a:r>
              <a:rPr lang="en-US" altLang="zh-CN" sz="1600" dirty="0">
                <a:solidFill>
                  <a:schemeClr val="tx1"/>
                </a:solidFill>
              </a:rPr>
              <a:t>P </a:t>
            </a:r>
            <a:r>
              <a:rPr lang="zh-CN" altLang="en-US" sz="1600" dirty="0">
                <a:solidFill>
                  <a:schemeClr val="tx1"/>
                </a:solidFill>
              </a:rPr>
              <a:t>停止怀疑 </a:t>
            </a:r>
            <a:r>
              <a:rPr lang="en-US" altLang="zh-CN" sz="1600" dirty="0">
                <a:solidFill>
                  <a:schemeClr val="tx1"/>
                </a:solidFill>
              </a:rPr>
              <a:t>Q</a:t>
            </a:r>
            <a:r>
              <a:rPr lang="zh-CN" altLang="en-US" sz="1600" dirty="0">
                <a:solidFill>
                  <a:schemeClr val="tx1"/>
                </a:solidFill>
              </a:rPr>
              <a:t>；</a:t>
            </a:r>
            <a:endParaRPr lang="en-US" altLang="zh-CN" sz="1600" dirty="0">
              <a:solidFill>
                <a:schemeClr val="tx1"/>
              </a:solidFill>
            </a:endParaRPr>
          </a:p>
          <a:p>
            <a:pPr marL="742950" lvl="1" indent="-285750">
              <a:lnSpc>
                <a:spcPct val="150000"/>
              </a:lnSpc>
              <a:buFont typeface="Wingdings" panose="05000000000000000000" pitchFamily="2" charset="2"/>
              <a:buChar char="ü"/>
            </a:pPr>
            <a:r>
              <a:rPr lang="en-US" altLang="zh-CN" sz="1600" dirty="0">
                <a:solidFill>
                  <a:schemeClr val="tx1"/>
                </a:solidFill>
              </a:rPr>
              <a:t>P </a:t>
            </a:r>
            <a:r>
              <a:rPr lang="zh-CN" altLang="en-US" sz="1600" dirty="0">
                <a:solidFill>
                  <a:schemeClr val="tx1"/>
                </a:solidFill>
              </a:rPr>
              <a:t>增加</a:t>
            </a:r>
            <a:r>
              <a:rPr lang="en-US" altLang="zh-CN" sz="1600" dirty="0">
                <a:solidFill>
                  <a:schemeClr val="tx1"/>
                </a:solidFill>
              </a:rPr>
              <a:t>timeout</a:t>
            </a:r>
            <a:r>
              <a:rPr lang="zh-CN" altLang="en-US" sz="1600" dirty="0">
                <a:solidFill>
                  <a:schemeClr val="tx1"/>
                </a:solidFill>
              </a:rPr>
              <a:t>的时间；</a:t>
            </a:r>
            <a:endParaRPr lang="en-US" altLang="zh-CN" sz="1600" dirty="0">
              <a:solidFill>
                <a:schemeClr val="tx1"/>
              </a:solidFill>
            </a:endParaRPr>
          </a:p>
          <a:p>
            <a:pPr marL="285750" indent="-285750">
              <a:lnSpc>
                <a:spcPct val="150000"/>
              </a:lnSpc>
              <a:buFont typeface="Wingdings" panose="05000000000000000000" pitchFamily="2" charset="2"/>
              <a:buChar char="p"/>
            </a:pPr>
            <a:r>
              <a:rPr lang="en-US" altLang="zh-CN" sz="1600" dirty="0">
                <a:solidFill>
                  <a:schemeClr val="tx1"/>
                </a:solidFill>
              </a:rPr>
              <a:t> </a:t>
            </a:r>
            <a:r>
              <a:rPr lang="zh-CN" altLang="en-US" sz="1600" dirty="0">
                <a:solidFill>
                  <a:schemeClr val="tx1"/>
                </a:solidFill>
              </a:rPr>
              <a:t>如果 </a:t>
            </a:r>
            <a:r>
              <a:rPr lang="en-US" altLang="zh-CN" sz="1600" dirty="0">
                <a:solidFill>
                  <a:schemeClr val="tx1"/>
                </a:solidFill>
              </a:rPr>
              <a:t>Q </a:t>
            </a:r>
            <a:r>
              <a:rPr lang="zh-CN" altLang="en-US" sz="1600" dirty="0">
                <a:solidFill>
                  <a:schemeClr val="tx1"/>
                </a:solidFill>
              </a:rPr>
              <a:t>确实宕机， </a:t>
            </a:r>
            <a:r>
              <a:rPr lang="en-US" altLang="zh-CN" sz="1600" dirty="0">
                <a:solidFill>
                  <a:schemeClr val="tx1"/>
                </a:solidFill>
              </a:rPr>
              <a:t>P </a:t>
            </a:r>
            <a:r>
              <a:rPr lang="zh-CN" altLang="en-US" sz="1600" dirty="0">
                <a:solidFill>
                  <a:schemeClr val="tx1"/>
                </a:solidFill>
              </a:rPr>
              <a:t>会一直怀疑  </a:t>
            </a:r>
            <a:r>
              <a:rPr lang="en-US" altLang="zh-CN" sz="1600" dirty="0">
                <a:solidFill>
                  <a:schemeClr val="tx1"/>
                </a:solidFill>
              </a:rPr>
              <a:t>Q;</a:t>
            </a:r>
          </a:p>
        </p:txBody>
      </p:sp>
    </p:spTree>
    <p:extLst>
      <p:ext uri="{BB962C8B-B14F-4D97-AF65-F5344CB8AC3E}">
        <p14:creationId xmlns:p14="http://schemas.microsoft.com/office/powerpoint/2010/main" val="1786767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628800" y="2499742"/>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1577"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可靠的通信方式</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3</a:t>
              </a:r>
            </a:p>
          </p:txBody>
        </p:sp>
      </p:grpSp>
    </p:spTree>
    <p:extLst>
      <p:ext uri="{BB962C8B-B14F-4D97-AF65-F5344CB8AC3E}">
        <p14:creationId xmlns:p14="http://schemas.microsoft.com/office/powerpoint/2010/main" val="4163587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可靠的远程过程调用</a:t>
            </a:r>
          </a:p>
        </p:txBody>
      </p:sp>
      <p:sp>
        <p:nvSpPr>
          <p:cNvPr id="3" name="圆角矩形 2">
            <a:extLst>
              <a:ext uri="{FF2B5EF4-FFF2-40B4-BE49-F238E27FC236}">
                <a16:creationId xmlns:a16="http://schemas.microsoft.com/office/drawing/2014/main" id="{C179E088-3BE9-468B-8EB2-EC3F47363B77}"/>
              </a:ext>
            </a:extLst>
          </p:cNvPr>
          <p:cNvSpPr/>
          <p:nvPr/>
        </p:nvSpPr>
        <p:spPr>
          <a:xfrm>
            <a:off x="188640" y="1347614"/>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错误类型</a:t>
            </a:r>
            <a:endParaRPr lang="en-US" altLang="zh-CN" sz="1600" b="1" dirty="0">
              <a:solidFill>
                <a:schemeClr val="tx1"/>
              </a:solidFill>
            </a:endParaRPr>
          </a:p>
        </p:txBody>
      </p:sp>
      <p:pic>
        <p:nvPicPr>
          <p:cNvPr id="4" name="图片 3"/>
          <p:cNvPicPr>
            <a:picLocks noChangeAspect="1"/>
          </p:cNvPicPr>
          <p:nvPr/>
        </p:nvPicPr>
        <p:blipFill>
          <a:blip r:embed="rId2"/>
          <a:stretch>
            <a:fillRect/>
          </a:stretch>
        </p:blipFill>
        <p:spPr>
          <a:xfrm>
            <a:off x="188640" y="1779662"/>
            <a:ext cx="6480720" cy="1777485"/>
          </a:xfrm>
          <a:prstGeom prst="rect">
            <a:avLst/>
          </a:prstGeom>
        </p:spPr>
      </p:pic>
      <p:sp>
        <p:nvSpPr>
          <p:cNvPr id="5" name="圆角矩形 4">
            <a:extLst>
              <a:ext uri="{FF2B5EF4-FFF2-40B4-BE49-F238E27FC236}">
                <a16:creationId xmlns:a16="http://schemas.microsoft.com/office/drawing/2014/main" id="{C179E088-3BE9-468B-8EB2-EC3F47363B77}"/>
              </a:ext>
            </a:extLst>
          </p:cNvPr>
          <p:cNvSpPr/>
          <p:nvPr/>
        </p:nvSpPr>
        <p:spPr>
          <a:xfrm>
            <a:off x="188640" y="3629155"/>
            <a:ext cx="6480720"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两个简单的解决方案</a:t>
            </a:r>
            <a:endParaRPr lang="en-US" altLang="zh-CN" sz="1600" b="1" dirty="0">
              <a:solidFill>
                <a:schemeClr val="tx1"/>
              </a:solidFill>
            </a:endParaRPr>
          </a:p>
        </p:txBody>
      </p:sp>
      <p:sp>
        <p:nvSpPr>
          <p:cNvPr id="6" name="圆角矩形 5">
            <a:extLst>
              <a:ext uri="{FF2B5EF4-FFF2-40B4-BE49-F238E27FC236}">
                <a16:creationId xmlns:a16="http://schemas.microsoft.com/office/drawing/2014/main" id="{A2E64FBA-F974-4663-A895-D362BC0454C9}"/>
              </a:ext>
            </a:extLst>
          </p:cNvPr>
          <p:cNvSpPr/>
          <p:nvPr/>
        </p:nvSpPr>
        <p:spPr>
          <a:xfrm>
            <a:off x="188640" y="4011910"/>
            <a:ext cx="6480720" cy="907621"/>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b="1" dirty="0">
                <a:solidFill>
                  <a:schemeClr val="tx1"/>
                </a:solidFill>
              </a:rPr>
              <a:t>1</a:t>
            </a:r>
            <a:r>
              <a:rPr lang="zh-CN" altLang="en-US" sz="1600" b="1" dirty="0">
                <a:solidFill>
                  <a:schemeClr val="tx1"/>
                </a:solidFill>
              </a:rPr>
              <a:t>：</a:t>
            </a:r>
            <a:r>
              <a:rPr lang="en-US" altLang="zh-CN" sz="1600" b="1" dirty="0">
                <a:solidFill>
                  <a:schemeClr val="tx1"/>
                </a:solidFill>
              </a:rPr>
              <a:t>(</a:t>
            </a:r>
            <a:r>
              <a:rPr lang="zh-CN" altLang="en-US" sz="1600" b="1" dirty="0">
                <a:solidFill>
                  <a:schemeClr val="tx1"/>
                </a:solidFill>
              </a:rPr>
              <a:t>不能定位服务器</a:t>
            </a:r>
            <a:r>
              <a:rPr lang="en-US" altLang="zh-CN" sz="1600" b="1" dirty="0">
                <a:solidFill>
                  <a:schemeClr val="tx1"/>
                </a:solidFill>
              </a:rPr>
              <a:t>)</a:t>
            </a:r>
            <a:r>
              <a:rPr lang="zh-CN" altLang="en-US" sz="1600" b="1" dirty="0">
                <a:solidFill>
                  <a:schemeClr val="tx1"/>
                </a:solidFill>
              </a:rPr>
              <a:t>：只是将错误信息反馈给客户端</a:t>
            </a:r>
            <a:endParaRPr lang="en-US" altLang="zh-CN" sz="1600" b="1" dirty="0">
              <a:solidFill>
                <a:schemeClr val="tx1"/>
              </a:solidFill>
            </a:endParaRPr>
          </a:p>
          <a:p>
            <a:pPr>
              <a:lnSpc>
                <a:spcPct val="150000"/>
              </a:lnSpc>
            </a:pPr>
            <a:r>
              <a:rPr lang="en-US" altLang="zh-CN" sz="1600" b="1" dirty="0">
                <a:solidFill>
                  <a:schemeClr val="tx1"/>
                </a:solidFill>
              </a:rPr>
              <a:t>2:  </a:t>
            </a:r>
            <a:r>
              <a:rPr lang="zh-CN" altLang="en-US" sz="1600" b="1" dirty="0">
                <a:solidFill>
                  <a:schemeClr val="tx1"/>
                </a:solidFill>
              </a:rPr>
              <a:t>（请求丢失）：重新传输请求；</a:t>
            </a:r>
            <a:endParaRPr lang="en-US" altLang="zh-CN" sz="1600" b="1" dirty="0">
              <a:solidFill>
                <a:schemeClr val="tx1"/>
              </a:solidFill>
            </a:endParaRPr>
          </a:p>
        </p:txBody>
      </p:sp>
    </p:spTree>
    <p:extLst>
      <p:ext uri="{BB962C8B-B14F-4D97-AF65-F5344CB8AC3E}">
        <p14:creationId xmlns:p14="http://schemas.microsoft.com/office/powerpoint/2010/main" val="368105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可靠的</a:t>
            </a:r>
            <a:r>
              <a:rPr kumimoji="1" lang="en-US" altLang="zh-CN" b="1" dirty="0">
                <a:solidFill>
                  <a:schemeClr val="bg1"/>
                </a:solidFill>
                <a:latin typeface="宋体"/>
                <a:ea typeface="宋体"/>
                <a:cs typeface="宋体"/>
              </a:rPr>
              <a:t>RPC</a:t>
            </a:r>
            <a:r>
              <a:rPr kumimoji="1" lang="zh-CN" altLang="en-US" b="1" dirty="0">
                <a:solidFill>
                  <a:schemeClr val="bg1"/>
                </a:solidFill>
                <a:latin typeface="宋体"/>
                <a:ea typeface="宋体"/>
                <a:cs typeface="宋体"/>
              </a:rPr>
              <a:t>：服务器宕机</a:t>
            </a:r>
          </a:p>
        </p:txBody>
      </p:sp>
      <p:pic>
        <p:nvPicPr>
          <p:cNvPr id="3" name="图片 2"/>
          <p:cNvPicPr>
            <a:picLocks noChangeAspect="1"/>
          </p:cNvPicPr>
          <p:nvPr/>
        </p:nvPicPr>
        <p:blipFill>
          <a:blip r:embed="rId2"/>
          <a:stretch>
            <a:fillRect/>
          </a:stretch>
        </p:blipFill>
        <p:spPr>
          <a:xfrm>
            <a:off x="476672" y="1203598"/>
            <a:ext cx="5904656" cy="1886701"/>
          </a:xfrm>
          <a:prstGeom prst="rect">
            <a:avLst/>
          </a:prstGeom>
        </p:spPr>
      </p:pic>
      <p:sp>
        <p:nvSpPr>
          <p:cNvPr id="4" name="圆角矩形 3">
            <a:extLst>
              <a:ext uri="{FF2B5EF4-FFF2-40B4-BE49-F238E27FC236}">
                <a16:creationId xmlns:a16="http://schemas.microsoft.com/office/drawing/2014/main" id="{C179E088-3BE9-468B-8EB2-EC3F47363B77}"/>
              </a:ext>
            </a:extLst>
          </p:cNvPr>
          <p:cNvSpPr/>
          <p:nvPr/>
        </p:nvSpPr>
        <p:spPr>
          <a:xfrm>
            <a:off x="476672" y="3122509"/>
            <a:ext cx="590465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问题</a:t>
            </a:r>
            <a:endParaRPr lang="en-US" altLang="zh-CN" sz="1600" b="1" dirty="0">
              <a:solidFill>
                <a:schemeClr val="tx1"/>
              </a:solidFill>
            </a:endParaRPr>
          </a:p>
        </p:txBody>
      </p:sp>
      <p:pic>
        <p:nvPicPr>
          <p:cNvPr id="5" name="图片 4"/>
          <p:cNvPicPr>
            <a:picLocks noChangeAspect="1"/>
          </p:cNvPicPr>
          <p:nvPr/>
        </p:nvPicPr>
        <p:blipFill>
          <a:blip r:embed="rId3"/>
          <a:stretch>
            <a:fillRect/>
          </a:stretch>
        </p:blipFill>
        <p:spPr>
          <a:xfrm>
            <a:off x="450315" y="3533462"/>
            <a:ext cx="5931013" cy="1486560"/>
          </a:xfrm>
          <a:prstGeom prst="rect">
            <a:avLst/>
          </a:prstGeom>
        </p:spPr>
      </p:pic>
      <p:sp>
        <p:nvSpPr>
          <p:cNvPr id="6" name="文本框 5"/>
          <p:cNvSpPr txBox="1"/>
          <p:nvPr/>
        </p:nvSpPr>
        <p:spPr>
          <a:xfrm>
            <a:off x="2865296" y="4701603"/>
            <a:ext cx="2376264"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t>恰好一次语法：</a:t>
            </a:r>
          </a:p>
        </p:txBody>
      </p:sp>
    </p:spTree>
    <p:extLst>
      <p:ext uri="{BB962C8B-B14F-4D97-AF65-F5344CB8AC3E}">
        <p14:creationId xmlns:p14="http://schemas.microsoft.com/office/powerpoint/2010/main" val="2535724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完全透明的服务器恢复是不可能的</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136627"/>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服务器端的三种不同的事件</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0648" y="1524400"/>
            <a:ext cx="6264696" cy="126337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600" dirty="0">
                <a:solidFill>
                  <a:schemeClr val="tx1"/>
                </a:solidFill>
              </a:rPr>
              <a:t>场景假定：请求服务更新文档；</a:t>
            </a:r>
            <a:endParaRPr lang="en-US" altLang="zh-CN" sz="1600" dirty="0">
              <a:solidFill>
                <a:schemeClr val="tx1"/>
              </a:solidFill>
            </a:endParaRPr>
          </a:p>
          <a:p>
            <a:pPr>
              <a:lnSpc>
                <a:spcPct val="130000"/>
              </a:lnSpc>
            </a:pPr>
            <a:r>
              <a:rPr lang="en-US" altLang="zh-CN" sz="1600" dirty="0">
                <a:solidFill>
                  <a:schemeClr val="tx1"/>
                </a:solidFill>
              </a:rPr>
              <a:t>M: </a:t>
            </a:r>
            <a:r>
              <a:rPr lang="zh-CN" altLang="en-US" sz="1600" dirty="0">
                <a:solidFill>
                  <a:schemeClr val="tx1"/>
                </a:solidFill>
              </a:rPr>
              <a:t>发送完成信息；</a:t>
            </a:r>
            <a:endParaRPr lang="en-US" altLang="zh-CN" sz="1600" dirty="0">
              <a:solidFill>
                <a:schemeClr val="tx1"/>
              </a:solidFill>
            </a:endParaRPr>
          </a:p>
          <a:p>
            <a:pPr>
              <a:lnSpc>
                <a:spcPct val="130000"/>
              </a:lnSpc>
            </a:pPr>
            <a:r>
              <a:rPr lang="en-US" altLang="zh-CN" sz="1600" dirty="0">
                <a:solidFill>
                  <a:schemeClr val="tx1"/>
                </a:solidFill>
              </a:rPr>
              <a:t>P</a:t>
            </a:r>
            <a:r>
              <a:rPr lang="zh-CN" altLang="en-US" sz="1600" dirty="0">
                <a:solidFill>
                  <a:schemeClr val="tx1"/>
                </a:solidFill>
              </a:rPr>
              <a:t>：完成文档处理；</a:t>
            </a:r>
            <a:endParaRPr lang="en-US" altLang="zh-CN" sz="1600" dirty="0">
              <a:solidFill>
                <a:schemeClr val="tx1"/>
              </a:solidFill>
            </a:endParaRPr>
          </a:p>
          <a:p>
            <a:pPr>
              <a:lnSpc>
                <a:spcPct val="130000"/>
              </a:lnSpc>
            </a:pPr>
            <a:r>
              <a:rPr lang="en-US" altLang="zh-CN" sz="1600" dirty="0">
                <a:solidFill>
                  <a:schemeClr val="tx1"/>
                </a:solidFill>
              </a:rPr>
              <a:t>C</a:t>
            </a:r>
            <a:r>
              <a:rPr lang="zh-CN" altLang="en-US" sz="1600" dirty="0">
                <a:solidFill>
                  <a:schemeClr val="tx1"/>
                </a:solidFill>
              </a:rPr>
              <a:t>：</a:t>
            </a:r>
            <a:r>
              <a:rPr lang="en-US" altLang="zh-CN" sz="1600" dirty="0">
                <a:solidFill>
                  <a:schemeClr val="tx1"/>
                </a:solidFill>
              </a:rPr>
              <a:t>Crash</a:t>
            </a:r>
            <a:r>
              <a:rPr lang="zh-CN" altLang="en-US" sz="1600" dirty="0">
                <a:solidFill>
                  <a:schemeClr val="tx1"/>
                </a:solidFill>
              </a:rPr>
              <a:t> </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2818875"/>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altLang="zh-CN" sz="1600" b="1" dirty="0">
                <a:solidFill>
                  <a:schemeClr val="tx1"/>
                </a:solidFill>
              </a:rPr>
              <a:t>6</a:t>
            </a:r>
            <a:r>
              <a:rPr lang="zh-CN" altLang="en-US" sz="1600" b="1" dirty="0">
                <a:solidFill>
                  <a:schemeClr val="tx1"/>
                </a:solidFill>
              </a:rPr>
              <a:t>种不同的顺序</a:t>
            </a:r>
            <a:endParaRPr lang="en-US" altLang="zh-CN" sz="1600" b="1" dirty="0">
              <a:solidFill>
                <a:schemeClr val="tx1"/>
              </a:solidFill>
            </a:endParaRPr>
          </a:p>
        </p:txBody>
      </p:sp>
      <p:pic>
        <p:nvPicPr>
          <p:cNvPr id="6" name="图片 5"/>
          <p:cNvPicPr>
            <a:picLocks noChangeAspect="1"/>
          </p:cNvPicPr>
          <p:nvPr/>
        </p:nvPicPr>
        <p:blipFill>
          <a:blip r:embed="rId2"/>
          <a:stretch>
            <a:fillRect/>
          </a:stretch>
        </p:blipFill>
        <p:spPr>
          <a:xfrm>
            <a:off x="260648" y="3210016"/>
            <a:ext cx="6264696" cy="1696822"/>
          </a:xfrm>
          <a:prstGeom prst="rect">
            <a:avLst/>
          </a:prstGeom>
        </p:spPr>
      </p:pic>
    </p:spTree>
    <p:extLst>
      <p:ext uri="{BB962C8B-B14F-4D97-AF65-F5344CB8AC3E}">
        <p14:creationId xmlns:p14="http://schemas.microsoft.com/office/powerpoint/2010/main" val="1544932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完全透明的服务器恢复是不可能的</a:t>
            </a:r>
          </a:p>
        </p:txBody>
      </p:sp>
      <p:sp>
        <p:nvSpPr>
          <p:cNvPr id="4" name="文本框 3"/>
          <p:cNvSpPr txBox="1"/>
          <p:nvPr/>
        </p:nvSpPr>
        <p:spPr>
          <a:xfrm>
            <a:off x="1252026" y="4319275"/>
            <a:ext cx="4176464" cy="584775"/>
          </a:xfrm>
          <a:prstGeom prst="rect">
            <a:avLst/>
          </a:prstGeom>
          <a:solidFill>
            <a:schemeClr val="tx1"/>
          </a:solidFill>
        </p:spPr>
        <p:txBody>
          <a:bodyPr wrap="square" rtlCol="0">
            <a:spAutoFit/>
          </a:bodyPr>
          <a:lstStyle/>
          <a:p>
            <a:pPr algn="ctr"/>
            <a:r>
              <a:rPr lang="zh-CN" altLang="en-US" sz="1600" b="1" dirty="0">
                <a:solidFill>
                  <a:srgbClr val="FFFF00"/>
                </a:solidFill>
              </a:rPr>
              <a:t>没有一种客户策略和服务器策略的结合可以在所有可能的失效事件顺序下正确工作</a:t>
            </a:r>
          </a:p>
        </p:txBody>
      </p:sp>
      <p:pic>
        <p:nvPicPr>
          <p:cNvPr id="5" name="图片 4"/>
          <p:cNvPicPr>
            <a:picLocks noChangeAspect="1"/>
          </p:cNvPicPr>
          <p:nvPr/>
        </p:nvPicPr>
        <p:blipFill>
          <a:blip r:embed="rId3"/>
          <a:stretch>
            <a:fillRect/>
          </a:stretch>
        </p:blipFill>
        <p:spPr>
          <a:xfrm>
            <a:off x="494517" y="1222257"/>
            <a:ext cx="5691481" cy="3006350"/>
          </a:xfrm>
          <a:prstGeom prst="rect">
            <a:avLst/>
          </a:prstGeom>
        </p:spPr>
      </p:pic>
    </p:spTree>
    <p:extLst>
      <p:ext uri="{BB962C8B-B14F-4D97-AF65-F5344CB8AC3E}">
        <p14:creationId xmlns:p14="http://schemas.microsoft.com/office/powerpoint/2010/main" val="343984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4F93AA-8219-4950-B27A-A0DAF2F613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可靠的</a:t>
            </a:r>
            <a:r>
              <a:rPr kumimoji="1" lang="en-US" altLang="zh-CN" b="1" dirty="0">
                <a:solidFill>
                  <a:schemeClr val="bg1"/>
                </a:solidFill>
                <a:latin typeface="宋体"/>
                <a:ea typeface="宋体"/>
                <a:cs typeface="宋体"/>
              </a:rPr>
              <a:t>RPC</a:t>
            </a:r>
            <a:r>
              <a:rPr kumimoji="1" lang="zh-CN" altLang="en-US" b="1" dirty="0">
                <a:solidFill>
                  <a:schemeClr val="bg1"/>
                </a:solidFill>
                <a:latin typeface="宋体"/>
                <a:ea typeface="宋体"/>
                <a:cs typeface="宋体"/>
              </a:rPr>
              <a:t>：丢失应答信息</a:t>
            </a:r>
          </a:p>
        </p:txBody>
      </p:sp>
      <p:sp>
        <p:nvSpPr>
          <p:cNvPr id="3" name="圆角矩形 2">
            <a:extLst>
              <a:ext uri="{FF2B5EF4-FFF2-40B4-BE49-F238E27FC236}">
                <a16:creationId xmlns:a16="http://schemas.microsoft.com/office/drawing/2014/main" id="{C179E088-3BE9-468B-8EB2-EC3F47363B77}"/>
              </a:ext>
            </a:extLst>
          </p:cNvPr>
          <p:cNvSpPr/>
          <p:nvPr/>
        </p:nvSpPr>
        <p:spPr>
          <a:xfrm>
            <a:off x="260648" y="1280643"/>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存在的问题</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0648" y="1668416"/>
            <a:ext cx="6264696" cy="759318"/>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600" dirty="0">
                <a:solidFill>
                  <a:schemeClr val="tx1"/>
                </a:solidFill>
              </a:rPr>
              <a:t>客户端感知到的是没有接收到应答。但是他不能断定原因是丢失请求，服务器宕机还是丢失响应。</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179E088-3BE9-468B-8EB2-EC3F47363B77}"/>
              </a:ext>
            </a:extLst>
          </p:cNvPr>
          <p:cNvSpPr/>
          <p:nvPr/>
        </p:nvSpPr>
        <p:spPr>
          <a:xfrm>
            <a:off x="260648" y="2455467"/>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部分解决方案</a:t>
            </a:r>
            <a:endParaRPr lang="en-US" altLang="zh-CN" sz="1600" b="1" dirty="0">
              <a:solidFill>
                <a:schemeClr val="tx1"/>
              </a:solidFill>
            </a:endParaRPr>
          </a:p>
        </p:txBody>
      </p:sp>
      <p:sp>
        <p:nvSpPr>
          <p:cNvPr id="6" name="圆角矩形 5">
            <a:extLst>
              <a:ext uri="{FF2B5EF4-FFF2-40B4-BE49-F238E27FC236}">
                <a16:creationId xmlns:a16="http://schemas.microsoft.com/office/drawing/2014/main" id="{A2E64FBA-F974-4663-A895-D362BC0454C9}"/>
              </a:ext>
            </a:extLst>
          </p:cNvPr>
          <p:cNvSpPr/>
          <p:nvPr/>
        </p:nvSpPr>
        <p:spPr>
          <a:xfrm>
            <a:off x="260648" y="2843240"/>
            <a:ext cx="6264696" cy="1672726"/>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30000"/>
              </a:lnSpc>
              <a:buFont typeface="Wingdings" panose="05000000000000000000" pitchFamily="2" charset="2"/>
              <a:buChar char="p"/>
            </a:pPr>
            <a:r>
              <a:rPr lang="zh-CN" altLang="en-US" sz="1600" dirty="0">
                <a:solidFill>
                  <a:schemeClr val="tx1"/>
                </a:solidFill>
              </a:rPr>
              <a:t>设计服务器时，让其操作都是幂等的（</a:t>
            </a:r>
            <a:r>
              <a:rPr lang="en-US" altLang="zh-CN" sz="1600" dirty="0">
                <a:solidFill>
                  <a:schemeClr val="tx1"/>
                </a:solidFill>
              </a:rPr>
              <a:t>idempotent</a:t>
            </a:r>
            <a:r>
              <a:rPr lang="zh-CN" altLang="en-US" sz="1600" dirty="0">
                <a:solidFill>
                  <a:schemeClr val="tx1"/>
                </a:solidFill>
              </a:rPr>
              <a:t>）即重复多次执行与执行一次的结果是相同的；</a:t>
            </a:r>
            <a:endParaRPr lang="en-US" altLang="zh-CN" sz="1600" dirty="0">
              <a:solidFill>
                <a:schemeClr val="tx1"/>
              </a:solidFill>
            </a:endParaRPr>
          </a:p>
          <a:p>
            <a:pPr marL="742950" lvl="1" indent="-285750">
              <a:lnSpc>
                <a:spcPct val="130000"/>
              </a:lnSpc>
              <a:buFont typeface="Wingdings" panose="05000000000000000000" pitchFamily="2" charset="2"/>
              <a:buChar char="ü"/>
            </a:pPr>
            <a:r>
              <a:rPr lang="zh-CN" altLang="en-US" sz="1600" dirty="0">
                <a:solidFill>
                  <a:schemeClr val="tx1"/>
                </a:solidFill>
              </a:rPr>
              <a:t>纯粹的读操作；</a:t>
            </a:r>
            <a:endParaRPr lang="en-US" altLang="zh-CN" sz="1600" dirty="0">
              <a:solidFill>
                <a:schemeClr val="tx1"/>
              </a:solidFill>
            </a:endParaRPr>
          </a:p>
          <a:p>
            <a:pPr marL="742950" lvl="1" indent="-285750">
              <a:lnSpc>
                <a:spcPct val="130000"/>
              </a:lnSpc>
              <a:buFont typeface="Wingdings" panose="05000000000000000000" pitchFamily="2" charset="2"/>
              <a:buChar char="ü"/>
            </a:pPr>
            <a:r>
              <a:rPr lang="zh-CN" altLang="en-US" sz="1600" dirty="0">
                <a:solidFill>
                  <a:schemeClr val="tx1"/>
                </a:solidFill>
              </a:rPr>
              <a:t>严格的写覆盖操作；</a:t>
            </a:r>
            <a:endParaRPr lang="en-US" altLang="zh-CN" sz="1600" dirty="0">
              <a:solidFill>
                <a:schemeClr val="tx1"/>
              </a:solidFill>
            </a:endParaRPr>
          </a:p>
          <a:p>
            <a:pPr marL="285750" indent="-285750">
              <a:lnSpc>
                <a:spcPct val="130000"/>
              </a:lnSpc>
              <a:buFont typeface="Wingdings" panose="05000000000000000000" pitchFamily="2" charset="2"/>
              <a:buChar char="p"/>
            </a:pPr>
            <a:r>
              <a:rPr lang="zh-CN" altLang="en-US" sz="1600" dirty="0">
                <a:solidFill>
                  <a:schemeClr val="tx1"/>
                </a:solidFill>
              </a:rPr>
              <a:t>但是实际上很多操作天然就不是幂等的，例如银行事务系统；</a:t>
            </a:r>
            <a:r>
              <a:rPr lang="en-US" altLang="zh-CN" sz="1600" dirty="0">
                <a:solidFill>
                  <a:schemeClr val="tx1"/>
                </a:solidFill>
              </a:rPr>
              <a:t> </a:t>
            </a:r>
          </a:p>
        </p:txBody>
      </p:sp>
    </p:spTree>
    <p:extLst>
      <p:ext uri="{BB962C8B-B14F-4D97-AF65-F5344CB8AC3E}">
        <p14:creationId xmlns:p14="http://schemas.microsoft.com/office/powerpoint/2010/main" val="2643738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8895F8-E263-4174-B52B-78639B4CE685}"/>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可靠的</a:t>
            </a:r>
            <a:r>
              <a:rPr kumimoji="1" lang="en-US" altLang="zh-CN" b="1" dirty="0">
                <a:solidFill>
                  <a:schemeClr val="bg1"/>
                </a:solidFill>
                <a:latin typeface="宋体"/>
                <a:ea typeface="宋体"/>
                <a:cs typeface="宋体"/>
              </a:rPr>
              <a:t>RPC</a:t>
            </a:r>
            <a:r>
              <a:rPr kumimoji="1" lang="zh-CN" altLang="en-US" b="1" dirty="0">
                <a:solidFill>
                  <a:schemeClr val="bg1"/>
                </a:solidFill>
                <a:latin typeface="宋体"/>
                <a:ea typeface="宋体"/>
                <a:cs typeface="宋体"/>
              </a:rPr>
              <a:t>：客户端崩溃</a:t>
            </a:r>
          </a:p>
        </p:txBody>
      </p:sp>
      <p:sp>
        <p:nvSpPr>
          <p:cNvPr id="3" name="圆角矩形 2">
            <a:extLst>
              <a:ext uri="{FF2B5EF4-FFF2-40B4-BE49-F238E27FC236}">
                <a16:creationId xmlns:a16="http://schemas.microsoft.com/office/drawing/2014/main" id="{82D628D1-8EAA-437C-8BDD-630ADD52DCB8}"/>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问题</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097F21F0-605E-402F-89AD-18A66A094682}"/>
              </a:ext>
            </a:extLst>
          </p:cNvPr>
          <p:cNvSpPr txBox="1"/>
          <p:nvPr/>
        </p:nvSpPr>
        <p:spPr>
          <a:xfrm>
            <a:off x="277981" y="1574102"/>
            <a:ext cx="630203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服务器还在工作，并且持有资源但是没有客户端需要结果（称为孤儿计算）；</a:t>
            </a:r>
            <a:endParaRPr lang="en-US" altLang="zh-CN" sz="1600" dirty="0">
              <a:solidFill>
                <a:schemeClr val="bg1"/>
              </a:solidFill>
            </a:endParaRPr>
          </a:p>
        </p:txBody>
      </p:sp>
      <p:sp>
        <p:nvSpPr>
          <p:cNvPr id="5" name="圆角矩形 2">
            <a:extLst>
              <a:ext uri="{FF2B5EF4-FFF2-40B4-BE49-F238E27FC236}">
                <a16:creationId xmlns:a16="http://schemas.microsoft.com/office/drawing/2014/main" id="{CFF7696E-7148-41AC-8A7B-005EDFE49154}"/>
              </a:ext>
            </a:extLst>
          </p:cNvPr>
          <p:cNvSpPr/>
          <p:nvPr/>
        </p:nvSpPr>
        <p:spPr>
          <a:xfrm>
            <a:off x="277981" y="238708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解决方案</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659E5FEB-61FF-4BAE-9058-C8CC91627E56}"/>
              </a:ext>
            </a:extLst>
          </p:cNvPr>
          <p:cNvSpPr txBox="1"/>
          <p:nvPr/>
        </p:nvSpPr>
        <p:spPr>
          <a:xfrm>
            <a:off x="291377" y="2798238"/>
            <a:ext cx="6302035" cy="225895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b="1" dirty="0">
                <a:solidFill>
                  <a:schemeClr val="bg1"/>
                </a:solidFill>
              </a:rPr>
              <a:t>孤儿消灭（</a:t>
            </a:r>
            <a:r>
              <a:rPr lang="en-US" altLang="zh-CN" sz="1600" b="1" dirty="0">
                <a:solidFill>
                  <a:schemeClr val="bg1"/>
                </a:solidFill>
              </a:rPr>
              <a:t>extermination</a:t>
            </a:r>
            <a:r>
              <a:rPr lang="zh-CN" altLang="en-US" sz="1600" b="1" dirty="0">
                <a:solidFill>
                  <a:schemeClr val="bg1"/>
                </a:solidFill>
              </a:rPr>
              <a:t>）</a:t>
            </a:r>
            <a:r>
              <a:rPr lang="zh-CN" altLang="en-US" sz="1600" dirty="0">
                <a:solidFill>
                  <a:schemeClr val="bg1"/>
                </a:solidFill>
              </a:rPr>
              <a:t>：当客户端恢复时杀死孤儿；</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b="1" dirty="0">
                <a:solidFill>
                  <a:schemeClr val="bg1"/>
                </a:solidFill>
              </a:rPr>
              <a:t>再生</a:t>
            </a:r>
            <a:r>
              <a:rPr lang="zh-CN" altLang="en-US" sz="1600" dirty="0">
                <a:solidFill>
                  <a:schemeClr val="bg1"/>
                </a:solidFill>
              </a:rPr>
              <a:t>：把时间分为顺序编号的时期，客户端恢复后，向所有的服务器广播新时期的开始，由服务器杀死与客户端相关的“孤儿”；</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b="1" dirty="0">
                <a:solidFill>
                  <a:schemeClr val="bg1"/>
                </a:solidFill>
              </a:rPr>
              <a:t>优雅再生</a:t>
            </a:r>
            <a:r>
              <a:rPr lang="zh-CN" altLang="en-US" sz="1600" dirty="0">
                <a:solidFill>
                  <a:schemeClr val="bg1"/>
                </a:solidFill>
              </a:rPr>
              <a:t>：服务器检查远程调用，如果找不到拥有者则杀死计算；</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b="1" dirty="0">
                <a:solidFill>
                  <a:schemeClr val="bg1"/>
                </a:solidFill>
              </a:rPr>
              <a:t>到期：</a:t>
            </a:r>
            <a:r>
              <a:rPr lang="zh-CN" altLang="en-US" sz="1600" dirty="0">
                <a:solidFill>
                  <a:schemeClr val="bg1"/>
                </a:solidFill>
              </a:rPr>
              <a:t>每个</a:t>
            </a:r>
            <a:r>
              <a:rPr lang="en-US" altLang="zh-CN" sz="1600" dirty="0">
                <a:solidFill>
                  <a:schemeClr val="bg1"/>
                </a:solidFill>
              </a:rPr>
              <a:t>RPC</a:t>
            </a:r>
            <a:r>
              <a:rPr lang="zh-CN" altLang="en-US" sz="1600" dirty="0">
                <a:solidFill>
                  <a:schemeClr val="bg1"/>
                </a:solidFill>
              </a:rPr>
              <a:t>都被给定一个标准的时间量 </a:t>
            </a:r>
            <a:r>
              <a:rPr lang="en-US" altLang="zh-CN" sz="1600" dirty="0">
                <a:solidFill>
                  <a:schemeClr val="bg1"/>
                </a:solidFill>
              </a:rPr>
              <a:t>T </a:t>
            </a:r>
            <a:r>
              <a:rPr lang="zh-CN" altLang="en-US" sz="1600" dirty="0">
                <a:solidFill>
                  <a:schemeClr val="bg1"/>
                </a:solidFill>
              </a:rPr>
              <a:t>来进行工作。抛弃原有的过时的计算。</a:t>
            </a:r>
            <a:endParaRPr lang="en-US" altLang="zh-CN" sz="1600" dirty="0">
              <a:solidFill>
                <a:schemeClr val="bg1"/>
              </a:solidFill>
            </a:endParaRPr>
          </a:p>
        </p:txBody>
      </p:sp>
    </p:spTree>
    <p:extLst>
      <p:ext uri="{BB962C8B-B14F-4D97-AF65-F5344CB8AC3E}">
        <p14:creationId xmlns:p14="http://schemas.microsoft.com/office/powerpoint/2010/main" val="3678344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357413-D3BC-481E-A43D-6E67CF6C3CE6}"/>
              </a:ext>
            </a:extLst>
          </p:cNvPr>
          <p:cNvSpPr txBox="1"/>
          <p:nvPr/>
        </p:nvSpPr>
        <p:spPr>
          <a:xfrm>
            <a:off x="-23718" y="762258"/>
            <a:ext cx="6261030"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主要内容</a:t>
            </a:r>
          </a:p>
        </p:txBody>
      </p:sp>
      <p:grpSp>
        <p:nvGrpSpPr>
          <p:cNvPr id="3" name="Group 32"/>
          <p:cNvGrpSpPr>
            <a:grpSpLocks/>
          </p:cNvGrpSpPr>
          <p:nvPr/>
        </p:nvGrpSpPr>
        <p:grpSpPr bwMode="auto">
          <a:xfrm>
            <a:off x="1628800" y="1779662"/>
            <a:ext cx="3522042" cy="420934"/>
            <a:chOff x="1156" y="1282"/>
            <a:chExt cx="3404" cy="412"/>
          </a:xfrm>
        </p:grpSpPr>
        <p:grpSp>
          <p:nvGrpSpPr>
            <p:cNvPr id="4" name="Group 3"/>
            <p:cNvGrpSpPr>
              <a:grpSpLocks/>
            </p:cNvGrpSpPr>
            <p:nvPr/>
          </p:nvGrpSpPr>
          <p:grpSpPr bwMode="auto">
            <a:xfrm>
              <a:off x="1156" y="1282"/>
              <a:ext cx="476" cy="412"/>
              <a:chOff x="1123" y="2679"/>
              <a:chExt cx="1536" cy="1328"/>
            </a:xfrm>
          </p:grpSpPr>
          <p:sp>
            <p:nvSpPr>
              <p:cNvPr id="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0"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5"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6"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基本概念</a:t>
              </a:r>
              <a:endParaRPr lang="en-US" altLang="en-US" sz="1600" b="1" dirty="0">
                <a:solidFill>
                  <a:schemeClr val="bg1"/>
                </a:solidFill>
                <a:latin typeface="宋体"/>
                <a:ea typeface="宋体"/>
                <a:cs typeface="宋体"/>
              </a:endParaRPr>
            </a:p>
          </p:txBody>
        </p:sp>
        <p:sp>
          <p:nvSpPr>
            <p:cNvPr id="7" name="Text Box 13"/>
            <p:cNvSpPr txBox="1">
              <a:spLocks noChangeArrowheads="1"/>
            </p:cNvSpPr>
            <p:nvPr/>
          </p:nvSpPr>
          <p:spPr bwMode="gray">
            <a:xfrm>
              <a:off x="1297" y="1337"/>
              <a:ext cx="18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a:solidFill>
                    <a:schemeClr val="bg1"/>
                  </a:solidFill>
                  <a:latin typeface="宋体"/>
                  <a:ea typeface="宋体"/>
                  <a:cs typeface="宋体"/>
                </a:rPr>
                <a:t>1</a:t>
              </a:r>
            </a:p>
          </p:txBody>
        </p:sp>
      </p:grpSp>
      <p:grpSp>
        <p:nvGrpSpPr>
          <p:cNvPr id="11" name="Group 32"/>
          <p:cNvGrpSpPr>
            <a:grpSpLocks/>
          </p:cNvGrpSpPr>
          <p:nvPr/>
        </p:nvGrpSpPr>
        <p:grpSpPr bwMode="auto">
          <a:xfrm>
            <a:off x="1645153" y="2326263"/>
            <a:ext cx="3522042" cy="420934"/>
            <a:chOff x="1156" y="1282"/>
            <a:chExt cx="3404" cy="412"/>
          </a:xfrm>
        </p:grpSpPr>
        <p:grpSp>
          <p:nvGrpSpPr>
            <p:cNvPr id="12" name="Group 3"/>
            <p:cNvGrpSpPr>
              <a:grpSpLocks/>
            </p:cNvGrpSpPr>
            <p:nvPr/>
          </p:nvGrpSpPr>
          <p:grpSpPr bwMode="auto">
            <a:xfrm>
              <a:off x="1156" y="1282"/>
              <a:ext cx="476" cy="412"/>
              <a:chOff x="1123" y="2679"/>
              <a:chExt cx="1536" cy="1328"/>
            </a:xfrm>
          </p:grpSpPr>
          <p:sp>
            <p:nvSpPr>
              <p:cNvPr id="1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7"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8"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13"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14"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进程恢复</a:t>
              </a:r>
              <a:endParaRPr lang="en-US" altLang="en-US" sz="1600" b="1" dirty="0">
                <a:solidFill>
                  <a:schemeClr val="bg1"/>
                </a:solidFill>
                <a:latin typeface="宋体"/>
                <a:ea typeface="宋体"/>
                <a:cs typeface="宋体"/>
              </a:endParaRPr>
            </a:p>
          </p:txBody>
        </p:sp>
        <p:sp>
          <p:nvSpPr>
            <p:cNvPr id="15"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2</a:t>
              </a:r>
            </a:p>
          </p:txBody>
        </p:sp>
      </p:grpSp>
      <p:grpSp>
        <p:nvGrpSpPr>
          <p:cNvPr id="19" name="Group 32"/>
          <p:cNvGrpSpPr>
            <a:grpSpLocks/>
          </p:cNvGrpSpPr>
          <p:nvPr/>
        </p:nvGrpSpPr>
        <p:grpSpPr bwMode="auto">
          <a:xfrm>
            <a:off x="1654091" y="2871248"/>
            <a:ext cx="3522042" cy="420934"/>
            <a:chOff x="1156" y="1282"/>
            <a:chExt cx="3404" cy="412"/>
          </a:xfrm>
        </p:grpSpPr>
        <p:grpSp>
          <p:nvGrpSpPr>
            <p:cNvPr id="20" name="Group 3"/>
            <p:cNvGrpSpPr>
              <a:grpSpLocks/>
            </p:cNvGrpSpPr>
            <p:nvPr/>
          </p:nvGrpSpPr>
          <p:grpSpPr bwMode="auto">
            <a:xfrm>
              <a:off x="1156" y="1282"/>
              <a:ext cx="476" cy="412"/>
              <a:chOff x="1123" y="2679"/>
              <a:chExt cx="1536" cy="1328"/>
            </a:xfrm>
          </p:grpSpPr>
          <p:sp>
            <p:nvSpPr>
              <p:cNvPr id="2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25"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26"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21"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22" name="Text Box 12"/>
            <p:cNvSpPr txBox="1">
              <a:spLocks noChangeArrowheads="1"/>
            </p:cNvSpPr>
            <p:nvPr/>
          </p:nvSpPr>
          <p:spPr bwMode="auto">
            <a:xfrm>
              <a:off x="2160" y="1323"/>
              <a:ext cx="1577"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可靠的通信方式</a:t>
              </a:r>
              <a:endParaRPr lang="en-US" altLang="en-US" sz="1600" b="1" dirty="0">
                <a:solidFill>
                  <a:schemeClr val="bg1"/>
                </a:solidFill>
                <a:latin typeface="宋体"/>
                <a:ea typeface="宋体"/>
                <a:cs typeface="宋体"/>
              </a:endParaRPr>
            </a:p>
          </p:txBody>
        </p:sp>
        <p:sp>
          <p:nvSpPr>
            <p:cNvPr id="23"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3</a:t>
              </a:r>
            </a:p>
          </p:txBody>
        </p:sp>
      </p:grpSp>
      <p:grpSp>
        <p:nvGrpSpPr>
          <p:cNvPr id="27" name="Group 32"/>
          <p:cNvGrpSpPr>
            <a:grpSpLocks/>
          </p:cNvGrpSpPr>
          <p:nvPr/>
        </p:nvGrpSpPr>
        <p:grpSpPr bwMode="auto">
          <a:xfrm>
            <a:off x="1670444" y="3434242"/>
            <a:ext cx="3522042" cy="420934"/>
            <a:chOff x="1156" y="1282"/>
            <a:chExt cx="3404" cy="412"/>
          </a:xfrm>
        </p:grpSpPr>
        <p:grpSp>
          <p:nvGrpSpPr>
            <p:cNvPr id="28" name="Group 3"/>
            <p:cNvGrpSpPr>
              <a:grpSpLocks/>
            </p:cNvGrpSpPr>
            <p:nvPr/>
          </p:nvGrpSpPr>
          <p:grpSpPr bwMode="auto">
            <a:xfrm>
              <a:off x="1156" y="1282"/>
              <a:ext cx="476" cy="412"/>
              <a:chOff x="1123" y="2679"/>
              <a:chExt cx="1536" cy="1328"/>
            </a:xfrm>
          </p:grpSpPr>
          <p:sp>
            <p:nvSpPr>
              <p:cNvPr id="3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33"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34" name="AutoShape 6"/>
              <p:cNvSpPr>
                <a:spLocks noChangeArrowheads="1"/>
              </p:cNvSpPr>
              <p:nvPr/>
            </p:nvSpPr>
            <p:spPr bwMode="gray">
              <a:xfrm>
                <a:off x="1256" y="2811"/>
                <a:ext cx="1294" cy="1093"/>
              </a:xfrm>
              <a:prstGeom prst="hexagon">
                <a:avLst>
                  <a:gd name="adj" fmla="val 28896"/>
                  <a:gd name="vf" fmla="val 115470"/>
                </a:avLst>
              </a:prstGeom>
              <a:solidFill>
                <a:srgbClr val="00B050"/>
              </a:soli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29"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30" name="Text Box 12"/>
            <p:cNvSpPr txBox="1">
              <a:spLocks noChangeArrowheads="1"/>
            </p:cNvSpPr>
            <p:nvPr/>
          </p:nvSpPr>
          <p:spPr bwMode="auto">
            <a:xfrm>
              <a:off x="2160" y="1323"/>
              <a:ext cx="1178"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分布式提交</a:t>
              </a:r>
              <a:endParaRPr lang="en-US" altLang="en-US" sz="1600" b="1" dirty="0">
                <a:solidFill>
                  <a:schemeClr val="bg1"/>
                </a:solidFill>
                <a:latin typeface="宋体"/>
                <a:ea typeface="宋体"/>
                <a:cs typeface="宋体"/>
              </a:endParaRPr>
            </a:p>
          </p:txBody>
        </p:sp>
        <p:sp>
          <p:nvSpPr>
            <p:cNvPr id="31"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4</a:t>
              </a:r>
            </a:p>
          </p:txBody>
        </p:sp>
      </p:grpSp>
      <p:grpSp>
        <p:nvGrpSpPr>
          <p:cNvPr id="51" name="Group 32"/>
          <p:cNvGrpSpPr>
            <a:grpSpLocks/>
          </p:cNvGrpSpPr>
          <p:nvPr/>
        </p:nvGrpSpPr>
        <p:grpSpPr bwMode="auto">
          <a:xfrm>
            <a:off x="1679325" y="3947177"/>
            <a:ext cx="3522042" cy="420934"/>
            <a:chOff x="1156" y="1282"/>
            <a:chExt cx="3404" cy="412"/>
          </a:xfrm>
        </p:grpSpPr>
        <p:grpSp>
          <p:nvGrpSpPr>
            <p:cNvPr id="52" name="Group 3"/>
            <p:cNvGrpSpPr>
              <a:grpSpLocks/>
            </p:cNvGrpSpPr>
            <p:nvPr/>
          </p:nvGrpSpPr>
          <p:grpSpPr bwMode="auto">
            <a:xfrm>
              <a:off x="1156" y="1282"/>
              <a:ext cx="476" cy="412"/>
              <a:chOff x="1123" y="2679"/>
              <a:chExt cx="1536" cy="1328"/>
            </a:xfrm>
          </p:grpSpPr>
          <p:sp>
            <p:nvSpPr>
              <p:cNvPr id="56"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7"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8"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53"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4" name="Text Box 12"/>
            <p:cNvSpPr txBox="1">
              <a:spLocks noChangeArrowheads="1"/>
            </p:cNvSpPr>
            <p:nvPr/>
          </p:nvSpPr>
          <p:spPr bwMode="auto">
            <a:xfrm>
              <a:off x="2152" y="1323"/>
              <a:ext cx="978"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系统恢复</a:t>
              </a:r>
              <a:endParaRPr lang="en-US" altLang="en-US" sz="1600" b="1" dirty="0">
                <a:solidFill>
                  <a:schemeClr val="bg1"/>
                </a:solidFill>
                <a:latin typeface="宋体"/>
                <a:ea typeface="宋体"/>
                <a:cs typeface="宋体"/>
              </a:endParaRPr>
            </a:p>
          </p:txBody>
        </p:sp>
        <p:sp>
          <p:nvSpPr>
            <p:cNvPr id="55" name="Text Box 13"/>
            <p:cNvSpPr txBox="1">
              <a:spLocks noChangeArrowheads="1"/>
            </p:cNvSpPr>
            <p:nvPr/>
          </p:nvSpPr>
          <p:spPr bwMode="gray">
            <a:xfrm>
              <a:off x="1249" y="1337"/>
              <a:ext cx="279"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dirty="0">
                  <a:solidFill>
                    <a:schemeClr val="bg1"/>
                  </a:solidFill>
                  <a:latin typeface="宋体"/>
                  <a:ea typeface="宋体"/>
                  <a:cs typeface="宋体"/>
                </a:rPr>
                <a:t>3</a:t>
              </a:r>
            </a:p>
          </p:txBody>
        </p:sp>
      </p:grpSp>
    </p:spTree>
    <p:extLst>
      <p:ext uri="{BB962C8B-B14F-4D97-AF65-F5344CB8AC3E}">
        <p14:creationId xmlns:p14="http://schemas.microsoft.com/office/powerpoint/2010/main" val="75016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C51352A-A4C4-43A3-A71A-83ABF25EF587}"/>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简单可靠的组通信</a:t>
            </a:r>
          </a:p>
        </p:txBody>
      </p:sp>
      <p:sp>
        <p:nvSpPr>
          <p:cNvPr id="3" name="圆角矩形 2">
            <a:extLst>
              <a:ext uri="{FF2B5EF4-FFF2-40B4-BE49-F238E27FC236}">
                <a16:creationId xmlns:a16="http://schemas.microsoft.com/office/drawing/2014/main" id="{792D164D-6447-4E50-A465-A593825BB696}"/>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直观理解</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E14224CE-6180-4099-9E05-793A16EC0FE3}"/>
              </a:ext>
            </a:extLst>
          </p:cNvPr>
          <p:cNvSpPr txBox="1"/>
          <p:nvPr/>
        </p:nvSpPr>
        <p:spPr>
          <a:xfrm>
            <a:off x="277981" y="1574102"/>
            <a:ext cx="630203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一个消息可靠地发送到一个进程组  </a:t>
            </a:r>
            <a:r>
              <a:rPr lang="en-US" altLang="zh-CN" sz="1600" dirty="0">
                <a:solidFill>
                  <a:schemeClr val="bg1"/>
                </a:solidFill>
              </a:rPr>
              <a:t>G, </a:t>
            </a:r>
            <a:r>
              <a:rPr lang="zh-CN" altLang="en-US" sz="1600" dirty="0">
                <a:solidFill>
                  <a:schemeClr val="bg1"/>
                </a:solidFill>
              </a:rPr>
              <a:t>使 </a:t>
            </a:r>
            <a:r>
              <a:rPr lang="en-US" altLang="zh-CN" sz="1600" dirty="0">
                <a:solidFill>
                  <a:schemeClr val="bg1"/>
                </a:solidFill>
              </a:rPr>
              <a:t>G </a:t>
            </a:r>
            <a:r>
              <a:rPr lang="zh-CN" altLang="en-US" sz="1600" dirty="0">
                <a:solidFill>
                  <a:schemeClr val="bg1"/>
                </a:solidFill>
              </a:rPr>
              <a:t>中的每个进程都能够接收到消息。 重要的是区分接收和发送消息；</a:t>
            </a:r>
            <a:endParaRPr lang="en-US" altLang="zh-CN" sz="1600" dirty="0">
              <a:solidFill>
                <a:schemeClr val="bg1"/>
              </a:solidFill>
            </a:endParaRPr>
          </a:p>
        </p:txBody>
      </p:sp>
      <p:pic>
        <p:nvPicPr>
          <p:cNvPr id="5" name="图片 4">
            <a:extLst>
              <a:ext uri="{FF2B5EF4-FFF2-40B4-BE49-F238E27FC236}">
                <a16:creationId xmlns:a16="http://schemas.microsoft.com/office/drawing/2014/main" id="{1D3C8530-1DF3-4AFF-80C7-B5F8CCFD68BB}"/>
              </a:ext>
            </a:extLst>
          </p:cNvPr>
          <p:cNvPicPr>
            <a:picLocks noChangeAspect="1"/>
          </p:cNvPicPr>
          <p:nvPr/>
        </p:nvPicPr>
        <p:blipFill>
          <a:blip r:embed="rId2"/>
          <a:stretch>
            <a:fillRect/>
          </a:stretch>
        </p:blipFill>
        <p:spPr>
          <a:xfrm>
            <a:off x="836712" y="2355725"/>
            <a:ext cx="5472608" cy="2681531"/>
          </a:xfrm>
          <a:prstGeom prst="rect">
            <a:avLst/>
          </a:prstGeom>
        </p:spPr>
      </p:pic>
    </p:spTree>
    <p:extLst>
      <p:ext uri="{BB962C8B-B14F-4D97-AF65-F5344CB8AC3E}">
        <p14:creationId xmlns:p14="http://schemas.microsoft.com/office/powerpoint/2010/main" val="3824199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A978A2-1851-416A-9A1D-4392E2796634}"/>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简单可靠的组通信</a:t>
            </a:r>
          </a:p>
        </p:txBody>
      </p:sp>
      <p:sp>
        <p:nvSpPr>
          <p:cNvPr id="3" name="圆角矩形 2">
            <a:extLst>
              <a:ext uri="{FF2B5EF4-FFF2-40B4-BE49-F238E27FC236}">
                <a16:creationId xmlns:a16="http://schemas.microsoft.com/office/drawing/2014/main" id="{82465193-0642-425E-8455-72F956EE5CA9}"/>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可靠通信，但是假定存在故障进程</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A12D4F5-D858-4B44-BD2C-FC6E9F6E57FA}"/>
              </a:ext>
            </a:extLst>
          </p:cNvPr>
          <p:cNvSpPr/>
          <p:nvPr/>
        </p:nvSpPr>
        <p:spPr>
          <a:xfrm>
            <a:off x="277982" y="1563638"/>
            <a:ext cx="6302035" cy="660107"/>
          </a:xfrm>
          <a:prstGeom prst="round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b="1" dirty="0">
                <a:solidFill>
                  <a:schemeClr val="tx1"/>
                </a:solidFill>
              </a:rPr>
              <a:t>可靠组通信变为可靠多播：消息发送和接收按照发送者发送的顺序进行；</a:t>
            </a:r>
            <a:endParaRPr lang="en-US" altLang="zh-CN" sz="1600" b="1" dirty="0">
              <a:solidFill>
                <a:schemeClr val="tx1"/>
              </a:solidFill>
            </a:endParaRPr>
          </a:p>
        </p:txBody>
      </p:sp>
      <p:pic>
        <p:nvPicPr>
          <p:cNvPr id="5" name="图片 4">
            <a:extLst>
              <a:ext uri="{FF2B5EF4-FFF2-40B4-BE49-F238E27FC236}">
                <a16:creationId xmlns:a16="http://schemas.microsoft.com/office/drawing/2014/main" id="{5BCFC29D-D4DE-4862-970D-9E237940DF4E}"/>
              </a:ext>
            </a:extLst>
          </p:cNvPr>
          <p:cNvPicPr>
            <a:picLocks noChangeAspect="1"/>
          </p:cNvPicPr>
          <p:nvPr/>
        </p:nvPicPr>
        <p:blipFill>
          <a:blip r:embed="rId2"/>
          <a:stretch>
            <a:fillRect/>
          </a:stretch>
        </p:blipFill>
        <p:spPr>
          <a:xfrm>
            <a:off x="908720" y="2223745"/>
            <a:ext cx="5112568" cy="2837692"/>
          </a:xfrm>
          <a:prstGeom prst="rect">
            <a:avLst/>
          </a:prstGeom>
        </p:spPr>
      </p:pic>
      <p:sp>
        <p:nvSpPr>
          <p:cNvPr id="6" name="矩形 5">
            <a:extLst>
              <a:ext uri="{FF2B5EF4-FFF2-40B4-BE49-F238E27FC236}">
                <a16:creationId xmlns:a16="http://schemas.microsoft.com/office/drawing/2014/main" id="{77EF97A1-8C77-4438-8FBB-42CAB357102B}"/>
              </a:ext>
            </a:extLst>
          </p:cNvPr>
          <p:cNvSpPr/>
          <p:nvPr/>
        </p:nvSpPr>
        <p:spPr>
          <a:xfrm>
            <a:off x="2276872" y="4443958"/>
            <a:ext cx="2509020" cy="369332"/>
          </a:xfrm>
          <a:prstGeom prst="rect">
            <a:avLst/>
          </a:prstGeom>
          <a:solidFill>
            <a:schemeClr val="tx1"/>
          </a:solidFill>
        </p:spPr>
        <p:txBody>
          <a:bodyPr wrap="none">
            <a:spAutoFit/>
          </a:bodyPr>
          <a:lstStyle/>
          <a:p>
            <a:r>
              <a:rPr lang="zh-CN" altLang="en-US" b="1" dirty="0">
                <a:solidFill>
                  <a:srgbClr val="FFFF00"/>
                </a:solidFill>
              </a:rPr>
              <a:t>存在的问题及解决方法</a:t>
            </a:r>
          </a:p>
        </p:txBody>
      </p:sp>
    </p:spTree>
    <p:extLst>
      <p:ext uri="{BB962C8B-B14F-4D97-AF65-F5344CB8AC3E}">
        <p14:creationId xmlns:p14="http://schemas.microsoft.com/office/powerpoint/2010/main" val="293115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ADCC3E8-CF65-4CCA-8BD1-C69843DCFF1A}"/>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可靠多播的可扩展性</a:t>
            </a:r>
          </a:p>
        </p:txBody>
      </p:sp>
      <p:sp>
        <p:nvSpPr>
          <p:cNvPr id="3" name="圆角矩形 2">
            <a:extLst>
              <a:ext uri="{FF2B5EF4-FFF2-40B4-BE49-F238E27FC236}">
                <a16:creationId xmlns:a16="http://schemas.microsoft.com/office/drawing/2014/main" id="{C5D22FB7-D0AA-42E4-9045-AE28C38EB8E3}"/>
              </a:ext>
            </a:extLst>
          </p:cNvPr>
          <p:cNvSpPr/>
          <p:nvPr/>
        </p:nvSpPr>
        <p:spPr>
          <a:xfrm>
            <a:off x="277980" y="146714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存在的问题</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05EB2B9-C494-4536-B295-9D4F05C7C04D}"/>
              </a:ext>
            </a:extLst>
          </p:cNvPr>
          <p:cNvSpPr txBox="1"/>
          <p:nvPr/>
        </p:nvSpPr>
        <p:spPr>
          <a:xfrm>
            <a:off x="277981" y="1934142"/>
            <a:ext cx="6302035"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如果存在</a:t>
            </a:r>
            <a:r>
              <a:rPr lang="en-US" altLang="zh-CN" sz="1600" dirty="0">
                <a:solidFill>
                  <a:schemeClr val="bg1"/>
                </a:solidFill>
              </a:rPr>
              <a:t>N</a:t>
            </a:r>
            <a:r>
              <a:rPr lang="zh-CN" altLang="en-US" sz="1600" dirty="0">
                <a:solidFill>
                  <a:schemeClr val="bg1"/>
                </a:solidFill>
              </a:rPr>
              <a:t>的接收方，会导致大量返回 </a:t>
            </a:r>
            <a:r>
              <a:rPr lang="en-US" altLang="zh-CN" sz="1600" dirty="0">
                <a:solidFill>
                  <a:schemeClr val="bg1"/>
                </a:solidFill>
              </a:rPr>
              <a:t>N </a:t>
            </a:r>
            <a:r>
              <a:rPr lang="zh-CN" altLang="en-US" sz="1600" dirty="0">
                <a:solidFill>
                  <a:schemeClr val="bg1"/>
                </a:solidFill>
              </a:rPr>
              <a:t>个确认信息，如果数量很大，发送方会被反馈消息淹没，形成反馈拥塞。</a:t>
            </a:r>
            <a:endParaRPr lang="en-US" altLang="zh-CN" sz="1600" dirty="0">
              <a:solidFill>
                <a:schemeClr val="bg1"/>
              </a:solidFill>
            </a:endParaRPr>
          </a:p>
        </p:txBody>
      </p:sp>
      <p:sp>
        <p:nvSpPr>
          <p:cNvPr id="5" name="圆角矩形 2">
            <a:extLst>
              <a:ext uri="{FF2B5EF4-FFF2-40B4-BE49-F238E27FC236}">
                <a16:creationId xmlns:a16="http://schemas.microsoft.com/office/drawing/2014/main" id="{A6CB5D7E-3FEC-4BC4-9C67-8669965997EE}"/>
              </a:ext>
            </a:extLst>
          </p:cNvPr>
          <p:cNvSpPr/>
          <p:nvPr/>
        </p:nvSpPr>
        <p:spPr>
          <a:xfrm>
            <a:off x="277981" y="280963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简单方案</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537EA1F4-B53B-4832-B086-468D31789925}"/>
              </a:ext>
            </a:extLst>
          </p:cNvPr>
          <p:cNvSpPr txBox="1"/>
          <p:nvPr/>
        </p:nvSpPr>
        <p:spPr>
          <a:xfrm>
            <a:off x="277981" y="3374302"/>
            <a:ext cx="6302035" cy="115268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接收方不对消息进行反馈，而只是在消息丢失时才返回一个反馈消息；</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存在的问题是：需要缓存大量的陈旧的信息；</a:t>
            </a:r>
            <a:endParaRPr lang="en-US" altLang="zh-CN" sz="1600" dirty="0">
              <a:solidFill>
                <a:schemeClr val="bg1"/>
              </a:solidFill>
            </a:endParaRPr>
          </a:p>
        </p:txBody>
      </p:sp>
    </p:spTree>
    <p:extLst>
      <p:ext uri="{BB962C8B-B14F-4D97-AF65-F5344CB8AC3E}">
        <p14:creationId xmlns:p14="http://schemas.microsoft.com/office/powerpoint/2010/main" val="2313569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6C19AB-85D6-43DB-9EDF-F890A6668355}"/>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无等级的反馈控制</a:t>
            </a:r>
          </a:p>
        </p:txBody>
      </p:sp>
      <p:sp>
        <p:nvSpPr>
          <p:cNvPr id="3" name="圆角矩形 2">
            <a:extLst>
              <a:ext uri="{FF2B5EF4-FFF2-40B4-BE49-F238E27FC236}">
                <a16:creationId xmlns:a16="http://schemas.microsoft.com/office/drawing/2014/main" id="{364C8737-01EE-4113-8439-2C67C57B4BF4}"/>
              </a:ext>
            </a:extLst>
          </p:cNvPr>
          <p:cNvSpPr/>
          <p:nvPr/>
        </p:nvSpPr>
        <p:spPr>
          <a:xfrm>
            <a:off x="277982"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本质</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4B165061-168C-43AF-8E70-BC7B44A27162}"/>
              </a:ext>
            </a:extLst>
          </p:cNvPr>
          <p:cNvSpPr txBox="1"/>
          <p:nvPr/>
        </p:nvSpPr>
        <p:spPr>
          <a:xfrm>
            <a:off x="277982" y="1644938"/>
            <a:ext cx="6302035" cy="1522020"/>
          </a:xfrm>
          <a:prstGeom prst="rect">
            <a:avLst/>
          </a:prstGeom>
          <a:noFill/>
        </p:spPr>
        <p:txBody>
          <a:bodyPr wrap="square" rtlCol="0">
            <a:spAutoFit/>
          </a:bodyPr>
          <a:lstStyle/>
          <a:p>
            <a:pPr>
              <a:lnSpc>
                <a:spcPct val="150000"/>
              </a:lnSpc>
            </a:pPr>
            <a:r>
              <a:rPr lang="zh-CN" altLang="en-US" sz="1600" dirty="0">
                <a:solidFill>
                  <a:schemeClr val="bg1"/>
                </a:solidFill>
              </a:rPr>
              <a:t>当接收方发现丢失一条消息时，向组中的其他成员多播它的反馈。多播反馈可以使组中的其他成员抑制自己的反馈，只要有一个重发请求到达发送者就足够了。</a:t>
            </a:r>
            <a:endParaRPr lang="en-US" altLang="zh-CN" sz="1600" dirty="0">
              <a:solidFill>
                <a:schemeClr val="bg1"/>
              </a:solidFill>
            </a:endParaRPr>
          </a:p>
          <a:p>
            <a:pPr>
              <a:lnSpc>
                <a:spcPct val="150000"/>
              </a:lnSpc>
            </a:pPr>
            <a:endParaRPr lang="en-US" altLang="zh-CN" sz="1600" dirty="0">
              <a:solidFill>
                <a:schemeClr val="bg1"/>
              </a:solidFill>
            </a:endParaRPr>
          </a:p>
        </p:txBody>
      </p:sp>
      <p:pic>
        <p:nvPicPr>
          <p:cNvPr id="5" name="图片 4">
            <a:extLst>
              <a:ext uri="{FF2B5EF4-FFF2-40B4-BE49-F238E27FC236}">
                <a16:creationId xmlns:a16="http://schemas.microsoft.com/office/drawing/2014/main" id="{D8E72A42-C4A4-4486-8120-6A71FABE53D5}"/>
              </a:ext>
            </a:extLst>
          </p:cNvPr>
          <p:cNvPicPr>
            <a:picLocks noChangeAspect="1"/>
          </p:cNvPicPr>
          <p:nvPr/>
        </p:nvPicPr>
        <p:blipFill>
          <a:blip r:embed="rId2"/>
          <a:stretch>
            <a:fillRect/>
          </a:stretch>
        </p:blipFill>
        <p:spPr>
          <a:xfrm>
            <a:off x="516695" y="2859782"/>
            <a:ext cx="5824609" cy="2159590"/>
          </a:xfrm>
          <a:prstGeom prst="rect">
            <a:avLst/>
          </a:prstGeom>
        </p:spPr>
      </p:pic>
    </p:spTree>
    <p:extLst>
      <p:ext uri="{BB962C8B-B14F-4D97-AF65-F5344CB8AC3E}">
        <p14:creationId xmlns:p14="http://schemas.microsoft.com/office/powerpoint/2010/main" val="2626072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5C5933-75A2-4516-9713-6B711C3AC8CA}"/>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分等级的反馈控制</a:t>
            </a:r>
          </a:p>
        </p:txBody>
      </p:sp>
      <p:sp>
        <p:nvSpPr>
          <p:cNvPr id="3" name="圆角矩形 2">
            <a:extLst>
              <a:ext uri="{FF2B5EF4-FFF2-40B4-BE49-F238E27FC236}">
                <a16:creationId xmlns:a16="http://schemas.microsoft.com/office/drawing/2014/main" id="{7BBA453D-3AD9-49D6-B4AC-55A9949F2AAD}"/>
              </a:ext>
            </a:extLst>
          </p:cNvPr>
          <p:cNvSpPr/>
          <p:nvPr/>
        </p:nvSpPr>
        <p:spPr>
          <a:xfrm>
            <a:off x="277982"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原理</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DD572738-338C-42C2-9F6B-E5CB7E6D1C84}"/>
              </a:ext>
            </a:extLst>
          </p:cNvPr>
          <p:cNvSpPr txBox="1"/>
          <p:nvPr/>
        </p:nvSpPr>
        <p:spPr>
          <a:xfrm>
            <a:off x="277982" y="1644938"/>
            <a:ext cx="6302035" cy="1152688"/>
          </a:xfrm>
          <a:prstGeom prst="rect">
            <a:avLst/>
          </a:prstGeom>
          <a:noFill/>
        </p:spPr>
        <p:txBody>
          <a:bodyPr wrap="square" rtlCol="0">
            <a:spAutoFit/>
          </a:bodyPr>
          <a:lstStyle/>
          <a:p>
            <a:pPr>
              <a:lnSpc>
                <a:spcPct val="150000"/>
              </a:lnSpc>
            </a:pPr>
            <a:r>
              <a:rPr lang="zh-CN" altLang="en-US" sz="1600" dirty="0">
                <a:solidFill>
                  <a:schemeClr val="bg1"/>
                </a:solidFill>
              </a:rPr>
              <a:t>在非常大的接受组中获得可扩展性，需要采用分等级的方法。接收方分为很多子组，组织成树的形式，包含发送方的子组构成了树的根。</a:t>
            </a:r>
            <a:endParaRPr lang="en-US" altLang="zh-CN" sz="1600" dirty="0">
              <a:solidFill>
                <a:schemeClr val="bg1"/>
              </a:solidFill>
            </a:endParaRPr>
          </a:p>
          <a:p>
            <a:pPr>
              <a:lnSpc>
                <a:spcPct val="150000"/>
              </a:lnSpc>
            </a:pPr>
            <a:endParaRPr lang="en-US" altLang="zh-CN" sz="1600" dirty="0">
              <a:solidFill>
                <a:schemeClr val="bg1"/>
              </a:solidFill>
            </a:endParaRPr>
          </a:p>
        </p:txBody>
      </p:sp>
      <p:pic>
        <p:nvPicPr>
          <p:cNvPr id="5" name="图片 4">
            <a:extLst>
              <a:ext uri="{FF2B5EF4-FFF2-40B4-BE49-F238E27FC236}">
                <a16:creationId xmlns:a16="http://schemas.microsoft.com/office/drawing/2014/main" id="{C29E79F4-5D72-454D-8CA7-B33984CE4060}"/>
              </a:ext>
            </a:extLst>
          </p:cNvPr>
          <p:cNvPicPr>
            <a:picLocks noChangeAspect="1"/>
          </p:cNvPicPr>
          <p:nvPr/>
        </p:nvPicPr>
        <p:blipFill>
          <a:blip r:embed="rId2"/>
          <a:stretch>
            <a:fillRect/>
          </a:stretch>
        </p:blipFill>
        <p:spPr>
          <a:xfrm>
            <a:off x="404664" y="2427734"/>
            <a:ext cx="6039803" cy="2592288"/>
          </a:xfrm>
          <a:prstGeom prst="rect">
            <a:avLst/>
          </a:prstGeom>
        </p:spPr>
      </p:pic>
    </p:spTree>
    <p:extLst>
      <p:ext uri="{BB962C8B-B14F-4D97-AF65-F5344CB8AC3E}">
        <p14:creationId xmlns:p14="http://schemas.microsoft.com/office/powerpoint/2010/main" val="1861453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FC6177-A149-4DA1-B5B4-97766EE20471}"/>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原子多播</a:t>
            </a: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原理</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FC28DCE-E0AD-4B84-A363-BA6EFEF4ABF3}"/>
              </a:ext>
            </a:extLst>
          </p:cNvPr>
          <p:cNvSpPr txBox="1"/>
          <p:nvPr/>
        </p:nvSpPr>
        <p:spPr>
          <a:xfrm>
            <a:off x="277982" y="1563078"/>
            <a:ext cx="6302035" cy="1152688"/>
          </a:xfrm>
          <a:prstGeom prst="rect">
            <a:avLst/>
          </a:prstGeom>
          <a:noFill/>
        </p:spPr>
        <p:txBody>
          <a:bodyPr wrap="square" rtlCol="0">
            <a:spAutoFit/>
          </a:bodyPr>
          <a:lstStyle/>
          <a:p>
            <a:pPr>
              <a:lnSpc>
                <a:spcPct val="150000"/>
              </a:lnSpc>
            </a:pPr>
            <a:r>
              <a:rPr lang="zh-CN" altLang="en-US" sz="1600" dirty="0">
                <a:solidFill>
                  <a:schemeClr val="bg1"/>
                </a:solidFill>
              </a:rPr>
              <a:t>分布式系统中的消息要么发送给所有进程，要么不向任何进程发送。而且需要所有的消息都按照相同的顺序发送给所有的进程。</a:t>
            </a:r>
            <a:endParaRPr lang="en-US" altLang="zh-CN" sz="1600" dirty="0">
              <a:solidFill>
                <a:schemeClr val="bg1"/>
              </a:solidFill>
            </a:endParaRPr>
          </a:p>
          <a:p>
            <a:pPr>
              <a:lnSpc>
                <a:spcPct val="150000"/>
              </a:lnSpc>
            </a:pPr>
            <a:endParaRPr lang="en-US" altLang="zh-CN" sz="1600" dirty="0">
              <a:solidFill>
                <a:schemeClr val="bg1"/>
              </a:solidFill>
            </a:endParaRPr>
          </a:p>
        </p:txBody>
      </p:sp>
      <p:sp>
        <p:nvSpPr>
          <p:cNvPr id="5" name="圆角矩形 2">
            <a:extLst>
              <a:ext uri="{FF2B5EF4-FFF2-40B4-BE49-F238E27FC236}">
                <a16:creationId xmlns:a16="http://schemas.microsoft.com/office/drawing/2014/main" id="{47992A4B-18C7-4FC5-97F3-5C92A682C78D}"/>
              </a:ext>
            </a:extLst>
          </p:cNvPr>
          <p:cNvSpPr/>
          <p:nvPr/>
        </p:nvSpPr>
        <p:spPr>
          <a:xfrm>
            <a:off x="277981" y="242773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虚拟同步</a:t>
            </a:r>
            <a:endParaRPr lang="en-US" altLang="zh-CN" sz="1600" b="1" dirty="0">
              <a:solidFill>
                <a:schemeClr val="tx1"/>
              </a:solidFill>
            </a:endParaRPr>
          </a:p>
        </p:txBody>
      </p:sp>
      <p:sp>
        <p:nvSpPr>
          <p:cNvPr id="6" name="圆角矩形 2">
            <a:extLst>
              <a:ext uri="{FF2B5EF4-FFF2-40B4-BE49-F238E27FC236}">
                <a16:creationId xmlns:a16="http://schemas.microsoft.com/office/drawing/2014/main" id="{790621B7-3378-4FFB-BC45-6F2899FEBC4B}"/>
              </a:ext>
            </a:extLst>
          </p:cNvPr>
          <p:cNvSpPr/>
          <p:nvPr/>
        </p:nvSpPr>
        <p:spPr>
          <a:xfrm>
            <a:off x="282565" y="365783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消息排序</a:t>
            </a:r>
            <a:endParaRPr lang="en-US" altLang="zh-CN" sz="1600" b="1" dirty="0">
              <a:solidFill>
                <a:schemeClr val="tx1"/>
              </a:solidFill>
            </a:endParaRPr>
          </a:p>
        </p:txBody>
      </p:sp>
      <p:sp>
        <p:nvSpPr>
          <p:cNvPr id="7" name="文本框 6">
            <a:extLst>
              <a:ext uri="{FF2B5EF4-FFF2-40B4-BE49-F238E27FC236}">
                <a16:creationId xmlns:a16="http://schemas.microsoft.com/office/drawing/2014/main" id="{5CF9BA77-1650-46CD-8116-DCDBAE6F43EF}"/>
              </a:ext>
            </a:extLst>
          </p:cNvPr>
          <p:cNvSpPr txBox="1"/>
          <p:nvPr/>
        </p:nvSpPr>
        <p:spPr>
          <a:xfrm>
            <a:off x="274805" y="2762321"/>
            <a:ext cx="6302035" cy="1152688"/>
          </a:xfrm>
          <a:prstGeom prst="rect">
            <a:avLst/>
          </a:prstGeom>
          <a:noFill/>
        </p:spPr>
        <p:txBody>
          <a:bodyPr wrap="square" rtlCol="0">
            <a:spAutoFit/>
          </a:bodyPr>
          <a:lstStyle/>
          <a:p>
            <a:pPr>
              <a:lnSpc>
                <a:spcPct val="150000"/>
              </a:lnSpc>
            </a:pPr>
            <a:r>
              <a:rPr lang="zh-CN" altLang="en-US" sz="1600" dirty="0">
                <a:solidFill>
                  <a:schemeClr val="bg1"/>
                </a:solidFill>
              </a:rPr>
              <a:t>如果消息的发送方在多播期间崩溃，那么消息要么投递给剩余的进程，要么被每个进程忽略，具有这种属性的可靠多播被称为虚拟同步。</a:t>
            </a:r>
            <a:endParaRPr lang="en-US" altLang="zh-CN" sz="1600" dirty="0">
              <a:solidFill>
                <a:schemeClr val="bg1"/>
              </a:solidFill>
            </a:endParaRPr>
          </a:p>
          <a:p>
            <a:pPr>
              <a:lnSpc>
                <a:spcPct val="150000"/>
              </a:lnSpc>
            </a:pPr>
            <a:endParaRPr lang="en-US" altLang="zh-CN" sz="1600" dirty="0">
              <a:solidFill>
                <a:schemeClr val="bg1"/>
              </a:solidFill>
            </a:endParaRPr>
          </a:p>
        </p:txBody>
      </p:sp>
      <p:sp>
        <p:nvSpPr>
          <p:cNvPr id="8" name="文本框 7">
            <a:extLst>
              <a:ext uri="{FF2B5EF4-FFF2-40B4-BE49-F238E27FC236}">
                <a16:creationId xmlns:a16="http://schemas.microsoft.com/office/drawing/2014/main" id="{AF085052-B07B-4E1D-9C78-92251B022DFB}"/>
              </a:ext>
            </a:extLst>
          </p:cNvPr>
          <p:cNvSpPr txBox="1"/>
          <p:nvPr/>
        </p:nvSpPr>
        <p:spPr>
          <a:xfrm>
            <a:off x="273400" y="4011910"/>
            <a:ext cx="6302035" cy="781624"/>
          </a:xfrm>
          <a:prstGeom prst="rect">
            <a:avLst/>
          </a:prstGeom>
          <a:noFill/>
        </p:spPr>
        <p:txBody>
          <a:bodyPr wrap="square" rtlCol="0">
            <a:spAutoFit/>
          </a:bodyPr>
          <a:lstStyle/>
          <a:p>
            <a:pPr>
              <a:lnSpc>
                <a:spcPct val="150000"/>
              </a:lnSpc>
            </a:pPr>
            <a:r>
              <a:rPr lang="zh-CN" altLang="en-US" sz="1600" dirty="0">
                <a:solidFill>
                  <a:schemeClr val="bg1"/>
                </a:solidFill>
              </a:rPr>
              <a:t> 将消息排序，分为：不排序多播、</a:t>
            </a:r>
            <a:r>
              <a:rPr lang="en-US" altLang="zh-CN" sz="1600" dirty="0">
                <a:solidFill>
                  <a:schemeClr val="bg1"/>
                </a:solidFill>
              </a:rPr>
              <a:t>FIFO</a:t>
            </a:r>
            <a:r>
              <a:rPr lang="zh-CN" altLang="en-US" sz="1600" dirty="0">
                <a:solidFill>
                  <a:schemeClr val="bg1"/>
                </a:solidFill>
              </a:rPr>
              <a:t>顺序的多播，按因果关系排序的多播和全序多播。</a:t>
            </a:r>
            <a:endParaRPr lang="en-US" altLang="zh-CN" sz="1600" dirty="0">
              <a:solidFill>
                <a:schemeClr val="bg1"/>
              </a:solidFill>
            </a:endParaRPr>
          </a:p>
        </p:txBody>
      </p:sp>
    </p:spTree>
    <p:extLst>
      <p:ext uri="{BB962C8B-B14F-4D97-AF65-F5344CB8AC3E}">
        <p14:creationId xmlns:p14="http://schemas.microsoft.com/office/powerpoint/2010/main" val="3487016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6E8D17-1988-483D-AA5C-B3C35678462D}"/>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分布式提交协议</a:t>
            </a:r>
          </a:p>
        </p:txBody>
      </p:sp>
      <p:sp>
        <p:nvSpPr>
          <p:cNvPr id="3" name="文本框 2">
            <a:extLst>
              <a:ext uri="{FF2B5EF4-FFF2-40B4-BE49-F238E27FC236}">
                <a16:creationId xmlns:a16="http://schemas.microsoft.com/office/drawing/2014/main" id="{4A24AFEB-692B-4726-9535-A2EA403E3973}"/>
              </a:ext>
            </a:extLst>
          </p:cNvPr>
          <p:cNvSpPr txBox="1"/>
          <p:nvPr/>
        </p:nvSpPr>
        <p:spPr>
          <a:xfrm>
            <a:off x="277982" y="1810740"/>
            <a:ext cx="6302035" cy="15220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FFFF00"/>
                </a:solidFill>
              </a:rPr>
              <a:t>问题</a:t>
            </a:r>
            <a:endParaRPr lang="en-US" altLang="zh-CN" sz="1600" b="1" dirty="0">
              <a:solidFill>
                <a:srgbClr val="FFFF00"/>
              </a:solidFill>
            </a:endParaRPr>
          </a:p>
          <a:p>
            <a:pPr>
              <a:lnSpc>
                <a:spcPct val="150000"/>
              </a:lnSpc>
            </a:pPr>
            <a:r>
              <a:rPr lang="en-US" altLang="zh-CN" sz="1600" dirty="0">
                <a:solidFill>
                  <a:schemeClr val="bg1"/>
                </a:solidFill>
              </a:rPr>
              <a:t>    </a:t>
            </a:r>
            <a:r>
              <a:rPr lang="zh-CN" altLang="en-US" sz="1600" dirty="0">
                <a:solidFill>
                  <a:schemeClr val="bg1"/>
                </a:solidFill>
              </a:rPr>
              <a:t>一个操作要么被进程组中的每一个成员执行，要么一个都不执行；</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en-US" altLang="zh-CN" sz="1600" dirty="0">
                <a:solidFill>
                  <a:schemeClr val="bg1"/>
                </a:solidFill>
              </a:rPr>
              <a:t> </a:t>
            </a:r>
            <a:r>
              <a:rPr lang="zh-CN" altLang="en-US" sz="1600" dirty="0">
                <a:solidFill>
                  <a:schemeClr val="bg1"/>
                </a:solidFill>
              </a:rPr>
              <a:t>可靠多播： 一个消息传递到所有的参与者；</a:t>
            </a:r>
            <a:endParaRPr lang="en-US" altLang="zh-CN" sz="1600" dirty="0">
              <a:solidFill>
                <a:schemeClr val="bg1"/>
              </a:solidFill>
            </a:endParaRPr>
          </a:p>
          <a:p>
            <a:pPr marL="742950" lvl="1" indent="-285750">
              <a:lnSpc>
                <a:spcPct val="150000"/>
              </a:lnSpc>
              <a:buFont typeface="Wingdings" panose="05000000000000000000" pitchFamily="2" charset="2"/>
              <a:buChar char="p"/>
            </a:pPr>
            <a:r>
              <a:rPr lang="en-US" altLang="zh-CN" sz="1600" dirty="0">
                <a:solidFill>
                  <a:schemeClr val="bg1"/>
                </a:solidFill>
              </a:rPr>
              <a:t> </a:t>
            </a:r>
            <a:r>
              <a:rPr lang="zh-CN" altLang="en-US" sz="1600" dirty="0">
                <a:solidFill>
                  <a:schemeClr val="bg1"/>
                </a:solidFill>
              </a:rPr>
              <a:t>分布式事务处理：每一个局部事务都必须成功；</a:t>
            </a:r>
            <a:endParaRPr lang="en-US" altLang="zh-CN" sz="1600" dirty="0">
              <a:solidFill>
                <a:schemeClr val="bg1"/>
              </a:solidFill>
            </a:endParaRPr>
          </a:p>
        </p:txBody>
      </p:sp>
    </p:spTree>
    <p:extLst>
      <p:ext uri="{BB962C8B-B14F-4D97-AF65-F5344CB8AC3E}">
        <p14:creationId xmlns:p14="http://schemas.microsoft.com/office/powerpoint/2010/main" val="339694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ACEF5A-2505-4FBF-BAB7-659E1C724F96}"/>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pic>
        <p:nvPicPr>
          <p:cNvPr id="3" name="图片 2">
            <a:extLst>
              <a:ext uri="{FF2B5EF4-FFF2-40B4-BE49-F238E27FC236}">
                <a16:creationId xmlns:a16="http://schemas.microsoft.com/office/drawing/2014/main" id="{977682AD-D4CA-4078-9B0A-99EAB907F36D}"/>
              </a:ext>
            </a:extLst>
          </p:cNvPr>
          <p:cNvPicPr>
            <a:picLocks noChangeAspect="1"/>
          </p:cNvPicPr>
          <p:nvPr/>
        </p:nvPicPr>
        <p:blipFill>
          <a:blip r:embed="rId2"/>
          <a:stretch>
            <a:fillRect/>
          </a:stretch>
        </p:blipFill>
        <p:spPr>
          <a:xfrm>
            <a:off x="0" y="1275606"/>
            <a:ext cx="6858000" cy="3449977"/>
          </a:xfrm>
          <a:prstGeom prst="rect">
            <a:avLst/>
          </a:prstGeom>
        </p:spPr>
      </p:pic>
    </p:spTree>
    <p:extLst>
      <p:ext uri="{BB962C8B-B14F-4D97-AF65-F5344CB8AC3E}">
        <p14:creationId xmlns:p14="http://schemas.microsoft.com/office/powerpoint/2010/main" val="142679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542" r="7637"/>
          <a:stretch/>
        </p:blipFill>
        <p:spPr>
          <a:xfrm>
            <a:off x="116632" y="1779662"/>
            <a:ext cx="6597352" cy="2549910"/>
          </a:xfrm>
          <a:prstGeom prst="rect">
            <a:avLst/>
          </a:prstGeom>
        </p:spPr>
      </p:pic>
      <p:sp>
        <p:nvSpPr>
          <p:cNvPr id="3" name="文本框 2">
            <a:extLst>
              <a:ext uri="{FF2B5EF4-FFF2-40B4-BE49-F238E27FC236}">
                <a16:creationId xmlns:a16="http://schemas.microsoft.com/office/drawing/2014/main" id="{59ACEF5A-2505-4FBF-BAB7-659E1C724F96}"/>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a:t>
            </a:r>
          </a:p>
        </p:txBody>
      </p:sp>
    </p:spTree>
    <p:extLst>
      <p:ext uri="{BB962C8B-B14F-4D97-AF65-F5344CB8AC3E}">
        <p14:creationId xmlns:p14="http://schemas.microsoft.com/office/powerpoint/2010/main" val="667934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两阶段提交协议：参与者失效</a:t>
            </a: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分析：参与者在状态 </a:t>
            </a:r>
            <a:r>
              <a:rPr lang="en-US" altLang="zh-CN" sz="1600" b="1" dirty="0">
                <a:solidFill>
                  <a:schemeClr val="tx1"/>
                </a:solidFill>
              </a:rPr>
              <a:t>S </a:t>
            </a:r>
            <a:r>
              <a:rPr lang="zh-CN" altLang="en-US" sz="1600" b="1" dirty="0">
                <a:solidFill>
                  <a:schemeClr val="tx1"/>
                </a:solidFill>
              </a:rPr>
              <a:t>失效，并且恢复到状态 </a:t>
            </a:r>
            <a:r>
              <a:rPr lang="en-US" altLang="zh-CN" sz="1600" b="1" dirty="0">
                <a:solidFill>
                  <a:schemeClr val="tx1"/>
                </a:solidFill>
              </a:rPr>
              <a:t>S</a:t>
            </a:r>
          </a:p>
        </p:txBody>
      </p:sp>
      <p:sp>
        <p:nvSpPr>
          <p:cNvPr id="4" name="文本框 3">
            <a:extLst>
              <a:ext uri="{FF2B5EF4-FFF2-40B4-BE49-F238E27FC236}">
                <a16:creationId xmlns:a16="http://schemas.microsoft.com/office/drawing/2014/main" id="{9FC28DCE-E0AD-4B84-A363-BA6EFEF4ABF3}"/>
              </a:ext>
            </a:extLst>
          </p:cNvPr>
          <p:cNvSpPr txBox="1"/>
          <p:nvPr/>
        </p:nvSpPr>
        <p:spPr>
          <a:xfrm>
            <a:off x="277982" y="1563078"/>
            <a:ext cx="6302035" cy="193899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sz="1600" dirty="0">
                <a:solidFill>
                  <a:schemeClr val="bg1"/>
                </a:solidFill>
              </a:rPr>
              <a:t>INIT</a:t>
            </a:r>
            <a:r>
              <a:rPr lang="zh-CN" altLang="en-US" sz="1600" dirty="0">
                <a:solidFill>
                  <a:schemeClr val="bg1"/>
                </a:solidFill>
              </a:rPr>
              <a:t>：没有问题：参与者还不知道发送的信息；</a:t>
            </a:r>
            <a:endParaRPr lang="en-US" altLang="zh-CN" sz="1600" dirty="0">
              <a:solidFill>
                <a:schemeClr val="bg1"/>
              </a:solidFill>
            </a:endParaRPr>
          </a:p>
          <a:p>
            <a:pPr marL="285750" indent="-285750">
              <a:lnSpc>
                <a:spcPct val="150000"/>
              </a:lnSpc>
              <a:buFont typeface="Wingdings" panose="05000000000000000000" pitchFamily="2" charset="2"/>
              <a:buChar char="p"/>
            </a:pPr>
            <a:r>
              <a:rPr lang="en-US" altLang="zh-CN" sz="1600" dirty="0">
                <a:solidFill>
                  <a:schemeClr val="bg1"/>
                </a:solidFill>
              </a:rPr>
              <a:t>READY</a:t>
            </a:r>
            <a:r>
              <a:rPr lang="zh-CN" altLang="en-US" sz="1600" dirty="0">
                <a:solidFill>
                  <a:schemeClr val="bg1"/>
                </a:solidFill>
              </a:rPr>
              <a:t>：参与者正在等待提交或者终止的信息。恢复后，参与者需要知道它要采取的动作 </a:t>
            </a:r>
            <a:r>
              <a:rPr lang="en-US" altLang="zh-CN" sz="1600" dirty="0">
                <a:solidFill>
                  <a:schemeClr val="bg1"/>
                </a:solidFill>
              </a:rPr>
              <a:t>=&gt; </a:t>
            </a:r>
            <a:r>
              <a:rPr lang="zh-CN" altLang="en-US" sz="1600" dirty="0">
                <a:solidFill>
                  <a:schemeClr val="bg1"/>
                </a:solidFill>
              </a:rPr>
              <a:t>利用日志记录协作者的决定。</a:t>
            </a:r>
            <a:endParaRPr lang="en-US" altLang="zh-CN" sz="1600" dirty="0">
              <a:solidFill>
                <a:schemeClr val="bg1"/>
              </a:solidFill>
            </a:endParaRPr>
          </a:p>
          <a:p>
            <a:pPr marL="285750" indent="-285750">
              <a:lnSpc>
                <a:spcPct val="150000"/>
              </a:lnSpc>
              <a:buFont typeface="Wingdings" panose="05000000000000000000" pitchFamily="2" charset="2"/>
              <a:buChar char="p"/>
            </a:pPr>
            <a:r>
              <a:rPr lang="en-US" altLang="zh-CN" sz="1600" dirty="0">
                <a:solidFill>
                  <a:schemeClr val="bg1"/>
                </a:solidFill>
              </a:rPr>
              <a:t>ABORT:  </a:t>
            </a:r>
            <a:r>
              <a:rPr lang="zh-CN" altLang="en-US" sz="1600" dirty="0">
                <a:solidFill>
                  <a:schemeClr val="bg1"/>
                </a:solidFill>
              </a:rPr>
              <a:t>此时状态是幂等的，重新执行一遍；</a:t>
            </a:r>
            <a:endParaRPr lang="en-US" altLang="zh-CN" sz="1600" dirty="0">
              <a:solidFill>
                <a:schemeClr val="bg1"/>
              </a:solidFill>
            </a:endParaRPr>
          </a:p>
          <a:p>
            <a:pPr marL="285750" indent="-285750">
              <a:lnSpc>
                <a:spcPct val="150000"/>
              </a:lnSpc>
              <a:buFont typeface="Wingdings" panose="05000000000000000000" pitchFamily="2" charset="2"/>
              <a:buChar char="p"/>
            </a:pPr>
            <a:r>
              <a:rPr lang="en-US" altLang="zh-CN" sz="1600" dirty="0">
                <a:solidFill>
                  <a:schemeClr val="bg1"/>
                </a:solidFill>
              </a:rPr>
              <a:t>COMMIT:  </a:t>
            </a:r>
            <a:r>
              <a:rPr lang="zh-CN" altLang="en-US" sz="1600" dirty="0">
                <a:solidFill>
                  <a:schemeClr val="bg1"/>
                </a:solidFill>
              </a:rPr>
              <a:t>此时状态也是幂等的，重新执行一遍；</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8F409F0B-D6C4-46DA-9D70-5BD1937D211B}"/>
              </a:ext>
            </a:extLst>
          </p:cNvPr>
          <p:cNvSpPr/>
          <p:nvPr/>
        </p:nvSpPr>
        <p:spPr>
          <a:xfrm>
            <a:off x="277981" y="3492218"/>
            <a:ext cx="6302035" cy="36933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观察发现</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C28DCE-E0AD-4B84-A363-BA6EFEF4ABF3}"/>
              </a:ext>
            </a:extLst>
          </p:cNvPr>
          <p:cNvSpPr txBox="1"/>
          <p:nvPr/>
        </p:nvSpPr>
        <p:spPr>
          <a:xfrm>
            <a:off x="277980" y="3830668"/>
            <a:ext cx="6302035" cy="830997"/>
          </a:xfrm>
          <a:prstGeom prst="rect">
            <a:avLst/>
          </a:prstGeom>
          <a:noFill/>
        </p:spPr>
        <p:txBody>
          <a:bodyPr wrap="square" rtlCol="0">
            <a:spAutoFit/>
          </a:bodyPr>
          <a:lstStyle/>
          <a:p>
            <a:pPr>
              <a:lnSpc>
                <a:spcPct val="150000"/>
              </a:lnSpc>
            </a:pPr>
            <a:r>
              <a:rPr lang="zh-CN" altLang="en-US" sz="1600" dirty="0">
                <a:solidFill>
                  <a:schemeClr val="bg1"/>
                </a:solidFill>
              </a:rPr>
              <a:t>当需要分布式提交时，让参与者使用临时的工作空间保存结果，这样当出现失效时能够比较方便地恢复结果；</a:t>
            </a:r>
            <a:endParaRPr lang="en-US" altLang="zh-CN" sz="1600" dirty="0">
              <a:solidFill>
                <a:schemeClr val="bg1"/>
              </a:solidFill>
            </a:endParaRPr>
          </a:p>
        </p:txBody>
      </p:sp>
    </p:spTree>
    <p:extLst>
      <p:ext uri="{BB962C8B-B14F-4D97-AF65-F5344CB8AC3E}">
        <p14:creationId xmlns:p14="http://schemas.microsoft.com/office/powerpoint/2010/main" val="308001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1772816" y="2571750"/>
            <a:ext cx="3522042" cy="420934"/>
            <a:chOff x="1156" y="1282"/>
            <a:chExt cx="3404" cy="412"/>
          </a:xfrm>
        </p:grpSpPr>
        <p:grpSp>
          <p:nvGrpSpPr>
            <p:cNvPr id="3" name="Group 3"/>
            <p:cNvGrpSpPr>
              <a:grpSpLocks/>
            </p:cNvGrpSpPr>
            <p:nvPr/>
          </p:nvGrpSpPr>
          <p:grpSpPr bwMode="auto">
            <a:xfrm>
              <a:off x="1156" y="1282"/>
              <a:ext cx="476" cy="412"/>
              <a:chOff x="1123" y="2679"/>
              <a:chExt cx="1536" cy="1328"/>
            </a:xfrm>
          </p:grpSpPr>
          <p:sp>
            <p:nvSpPr>
              <p:cNvPr id="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8" name="AutoShape 5"/>
              <p:cNvSpPr>
                <a:spLocks noChangeArrowheads="1"/>
              </p:cNvSpPr>
              <p:nvPr/>
            </p:nvSpPr>
            <p:spPr bwMode="gray">
              <a:xfrm>
                <a:off x="1174" y="2741"/>
                <a:ext cx="1376" cy="1040"/>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9" name="AutoShape 6"/>
              <p:cNvSpPr>
                <a:spLocks noChangeArrowheads="1"/>
              </p:cNvSpPr>
              <p:nvPr/>
            </p:nvSpPr>
            <p:spPr bwMode="gray">
              <a:xfrm>
                <a:off x="1256" y="2811"/>
                <a:ext cx="1294" cy="1093"/>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grpSp>
        <p:sp>
          <p:nvSpPr>
            <p:cNvPr id="4"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b="1">
                <a:solidFill>
                  <a:schemeClr val="bg1"/>
                </a:solidFill>
                <a:latin typeface="宋体"/>
                <a:ea typeface="宋体"/>
                <a:cs typeface="宋体"/>
              </a:endParaRPr>
            </a:p>
          </p:txBody>
        </p:sp>
        <p:sp>
          <p:nvSpPr>
            <p:cNvPr id="5" name="Text Box 12"/>
            <p:cNvSpPr txBox="1">
              <a:spLocks noChangeArrowheads="1"/>
            </p:cNvSpPr>
            <p:nvPr/>
          </p:nvSpPr>
          <p:spPr bwMode="auto">
            <a:xfrm>
              <a:off x="2160" y="1323"/>
              <a:ext cx="978" cy="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b="1" dirty="0">
                  <a:solidFill>
                    <a:schemeClr val="bg1"/>
                  </a:solidFill>
                  <a:latin typeface="宋体"/>
                  <a:ea typeface="宋体"/>
                  <a:cs typeface="宋体"/>
                </a:rPr>
                <a:t>基本概念</a:t>
              </a:r>
              <a:endParaRPr lang="en-US" altLang="en-US" sz="1600" b="1" dirty="0">
                <a:solidFill>
                  <a:schemeClr val="bg1"/>
                </a:solidFill>
                <a:latin typeface="宋体"/>
                <a:ea typeface="宋体"/>
                <a:cs typeface="宋体"/>
              </a:endParaRPr>
            </a:p>
          </p:txBody>
        </p:sp>
        <p:sp>
          <p:nvSpPr>
            <p:cNvPr id="6" name="Text Box 13"/>
            <p:cNvSpPr txBox="1">
              <a:spLocks noChangeArrowheads="1"/>
            </p:cNvSpPr>
            <p:nvPr/>
          </p:nvSpPr>
          <p:spPr bwMode="gray">
            <a:xfrm>
              <a:off x="1297" y="1337"/>
              <a:ext cx="182"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en-US" sz="1600" b="1">
                  <a:solidFill>
                    <a:schemeClr val="bg1"/>
                  </a:solidFill>
                  <a:latin typeface="宋体"/>
                  <a:ea typeface="宋体"/>
                  <a:cs typeface="宋体"/>
                </a:rPr>
                <a:t>1</a:t>
              </a:r>
            </a:p>
          </p:txBody>
        </p:sp>
      </p:grpSp>
    </p:spTree>
    <p:extLst>
      <p:ext uri="{BB962C8B-B14F-4D97-AF65-F5344CB8AC3E}">
        <p14:creationId xmlns:p14="http://schemas.microsoft.com/office/powerpoint/2010/main" val="1316223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两阶段提交协议：参与者失效</a:t>
            </a: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另一种情况</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FC28DCE-E0AD-4B84-A363-BA6EFEF4ABF3}"/>
              </a:ext>
            </a:extLst>
          </p:cNvPr>
          <p:cNvSpPr txBox="1"/>
          <p:nvPr/>
        </p:nvSpPr>
        <p:spPr>
          <a:xfrm>
            <a:off x="277982" y="1563078"/>
            <a:ext cx="6302035" cy="830997"/>
          </a:xfrm>
          <a:prstGeom prst="rect">
            <a:avLst/>
          </a:prstGeom>
          <a:noFill/>
        </p:spPr>
        <p:txBody>
          <a:bodyPr wrap="square" rtlCol="0">
            <a:spAutoFit/>
          </a:bodyPr>
          <a:lstStyle/>
          <a:p>
            <a:pPr>
              <a:lnSpc>
                <a:spcPct val="150000"/>
              </a:lnSpc>
            </a:pPr>
            <a:r>
              <a:rPr lang="zh-CN" altLang="en-US" sz="1600" dirty="0">
                <a:solidFill>
                  <a:schemeClr val="bg1"/>
                </a:solidFill>
              </a:rPr>
              <a:t>当参与者需要恢复到</a:t>
            </a:r>
            <a:r>
              <a:rPr lang="en-US" altLang="zh-CN" sz="1600" dirty="0">
                <a:solidFill>
                  <a:schemeClr val="bg1"/>
                </a:solidFill>
              </a:rPr>
              <a:t>READY</a:t>
            </a:r>
            <a:r>
              <a:rPr lang="zh-CN" altLang="en-US" sz="1600" dirty="0">
                <a:solidFill>
                  <a:schemeClr val="bg1"/>
                </a:solidFill>
              </a:rPr>
              <a:t>状态时，检查其他参与者的状态  </a:t>
            </a:r>
            <a:r>
              <a:rPr lang="en-US" altLang="zh-CN" sz="1600" dirty="0">
                <a:solidFill>
                  <a:schemeClr val="bg1"/>
                </a:solidFill>
              </a:rPr>
              <a:t>=&gt; </a:t>
            </a:r>
            <a:r>
              <a:rPr lang="zh-CN" altLang="en-US" sz="1600" dirty="0">
                <a:solidFill>
                  <a:schemeClr val="bg1"/>
                </a:solidFill>
              </a:rPr>
              <a:t>没有必要再去记录协作者的决策；</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8F409F0B-D6C4-46DA-9D70-5BD1937D211B}"/>
              </a:ext>
            </a:extLst>
          </p:cNvPr>
          <p:cNvSpPr/>
          <p:nvPr/>
        </p:nvSpPr>
        <p:spPr>
          <a:xfrm>
            <a:off x="277981" y="2420661"/>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当参与者</a:t>
            </a:r>
            <a:r>
              <a:rPr lang="en-US" altLang="zh-CN" sz="1600" b="1" dirty="0">
                <a:solidFill>
                  <a:schemeClr val="tx1"/>
                </a:solidFill>
              </a:rPr>
              <a:t>P</a:t>
            </a:r>
            <a:r>
              <a:rPr lang="zh-CN" altLang="en-US" sz="1600" b="1" dirty="0">
                <a:solidFill>
                  <a:schemeClr val="tx1"/>
                </a:solidFill>
              </a:rPr>
              <a:t>在恢复时需要联系另外一个协作者</a:t>
            </a:r>
            <a:r>
              <a:rPr lang="en-US" altLang="zh-CN" sz="1600" b="1" dirty="0">
                <a:solidFill>
                  <a:schemeClr val="tx1"/>
                </a:solidFill>
              </a:rPr>
              <a:t>Q</a:t>
            </a:r>
            <a:r>
              <a:rPr lang="zh-CN" altLang="en-US" sz="1600" b="1" dirty="0">
                <a:solidFill>
                  <a:schemeClr val="tx1"/>
                </a:solidFill>
              </a:rPr>
              <a:t>的情况</a:t>
            </a:r>
            <a:r>
              <a:rPr lang="en-US" altLang="zh-CN" sz="1600" b="1" dirty="0">
                <a:solidFill>
                  <a:schemeClr val="tx1"/>
                </a:solidFill>
              </a:rPr>
              <a:t> </a:t>
            </a:r>
          </a:p>
        </p:txBody>
      </p:sp>
      <p:pic>
        <p:nvPicPr>
          <p:cNvPr id="6" name="图片 5"/>
          <p:cNvPicPr>
            <a:picLocks noChangeAspect="1"/>
          </p:cNvPicPr>
          <p:nvPr/>
        </p:nvPicPr>
        <p:blipFill>
          <a:blip r:embed="rId2"/>
          <a:stretch>
            <a:fillRect/>
          </a:stretch>
        </p:blipFill>
        <p:spPr>
          <a:xfrm>
            <a:off x="1196752" y="2857355"/>
            <a:ext cx="4454056" cy="1514595"/>
          </a:xfrm>
          <a:prstGeom prst="rect">
            <a:avLst/>
          </a:prstGeom>
        </p:spPr>
      </p:pic>
      <p:sp>
        <p:nvSpPr>
          <p:cNvPr id="7" name="文本框 6"/>
          <p:cNvSpPr txBox="1"/>
          <p:nvPr/>
        </p:nvSpPr>
        <p:spPr>
          <a:xfrm>
            <a:off x="116632" y="4439312"/>
            <a:ext cx="6391376" cy="584775"/>
          </a:xfrm>
          <a:prstGeom prst="rect">
            <a:avLst/>
          </a:prstGeom>
          <a:solidFill>
            <a:schemeClr val="tx1"/>
          </a:solidFill>
        </p:spPr>
        <p:txBody>
          <a:bodyPr wrap="square" rtlCol="0">
            <a:spAutoFit/>
          </a:bodyPr>
          <a:lstStyle/>
          <a:p>
            <a:r>
              <a:rPr lang="zh-CN" altLang="en-US" sz="1600" b="1" dirty="0">
                <a:solidFill>
                  <a:srgbClr val="FFFF00"/>
                </a:solidFill>
              </a:rPr>
              <a:t>如果所有的参与者都处于</a:t>
            </a:r>
            <a:r>
              <a:rPr lang="en-US" altLang="zh-CN" sz="1600" b="1" dirty="0">
                <a:solidFill>
                  <a:srgbClr val="FFFF00"/>
                </a:solidFill>
              </a:rPr>
              <a:t>READY</a:t>
            </a:r>
            <a:r>
              <a:rPr lang="zh-CN" altLang="en-US" sz="1600" b="1" dirty="0">
                <a:solidFill>
                  <a:srgbClr val="FFFF00"/>
                </a:solidFill>
              </a:rPr>
              <a:t>状态，整个协议会阻塞。很明显，这说明协作者失效了。</a:t>
            </a:r>
          </a:p>
        </p:txBody>
      </p:sp>
    </p:spTree>
    <p:extLst>
      <p:ext uri="{BB962C8B-B14F-4D97-AF65-F5344CB8AC3E}">
        <p14:creationId xmlns:p14="http://schemas.microsoft.com/office/powerpoint/2010/main" val="3515762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两阶段提交协议：协作者失效</a:t>
            </a:r>
          </a:p>
        </p:txBody>
      </p:sp>
      <p:sp>
        <p:nvSpPr>
          <p:cNvPr id="3" name="圆角矩形 2">
            <a:extLst>
              <a:ext uri="{FF2B5EF4-FFF2-40B4-BE49-F238E27FC236}">
                <a16:creationId xmlns:a16="http://schemas.microsoft.com/office/drawing/2014/main" id="{8F409F0B-D6C4-46DA-9D70-5BD1937D211B}"/>
              </a:ext>
            </a:extLst>
          </p:cNvPr>
          <p:cNvSpPr/>
          <p:nvPr/>
        </p:nvSpPr>
        <p:spPr>
          <a:xfrm>
            <a:off x="277982" y="1203598"/>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FC28DCE-E0AD-4B84-A363-BA6EFEF4ABF3}"/>
              </a:ext>
            </a:extLst>
          </p:cNvPr>
          <p:cNvSpPr txBox="1"/>
          <p:nvPr/>
        </p:nvSpPr>
        <p:spPr>
          <a:xfrm>
            <a:off x="277981" y="1747744"/>
            <a:ext cx="6302035" cy="412292"/>
          </a:xfrm>
          <a:prstGeom prst="rect">
            <a:avLst/>
          </a:prstGeom>
          <a:noFill/>
        </p:spPr>
        <p:txBody>
          <a:bodyPr wrap="square" rtlCol="0">
            <a:spAutoFit/>
          </a:bodyPr>
          <a:lstStyle/>
          <a:p>
            <a:pPr>
              <a:lnSpc>
                <a:spcPct val="150000"/>
              </a:lnSpc>
            </a:pPr>
            <a:r>
              <a:rPr lang="zh-CN" altLang="en-US" sz="1600" dirty="0">
                <a:solidFill>
                  <a:schemeClr val="bg1"/>
                </a:solidFill>
              </a:rPr>
              <a:t>问题本质是协作者的最后决定不能到达参与者或者丢失了。</a:t>
            </a:r>
            <a:endParaRPr lang="en-US" altLang="zh-CN" sz="1600" dirty="0">
              <a:solidFill>
                <a:schemeClr val="bg1"/>
              </a:solidFill>
            </a:endParaRPr>
          </a:p>
        </p:txBody>
      </p:sp>
      <p:sp>
        <p:nvSpPr>
          <p:cNvPr id="5" name="圆角矩形 4">
            <a:extLst>
              <a:ext uri="{FF2B5EF4-FFF2-40B4-BE49-F238E27FC236}">
                <a16:creationId xmlns:a16="http://schemas.microsoft.com/office/drawing/2014/main" id="{8F409F0B-D6C4-46DA-9D70-5BD1937D211B}"/>
              </a:ext>
            </a:extLst>
          </p:cNvPr>
          <p:cNvSpPr/>
          <p:nvPr/>
        </p:nvSpPr>
        <p:spPr>
          <a:xfrm>
            <a:off x="279063" y="2490450"/>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恢复方案</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C28DCE-E0AD-4B84-A363-BA6EFEF4ABF3}"/>
              </a:ext>
            </a:extLst>
          </p:cNvPr>
          <p:cNvSpPr txBox="1"/>
          <p:nvPr/>
        </p:nvSpPr>
        <p:spPr>
          <a:xfrm>
            <a:off x="277981" y="2931790"/>
            <a:ext cx="6302035" cy="156966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开始</a:t>
            </a:r>
            <a:r>
              <a:rPr lang="en-US" altLang="zh-CN" sz="1600" dirty="0">
                <a:solidFill>
                  <a:schemeClr val="bg1"/>
                </a:solidFill>
              </a:rPr>
              <a:t>2PC</a:t>
            </a:r>
            <a:r>
              <a:rPr lang="zh-CN" altLang="en-US" sz="1600" dirty="0">
                <a:solidFill>
                  <a:schemeClr val="bg1"/>
                </a:solidFill>
              </a:rPr>
              <a:t>时，记录进入</a:t>
            </a:r>
            <a:r>
              <a:rPr lang="en-US" altLang="zh-CN" sz="1600" dirty="0">
                <a:solidFill>
                  <a:schemeClr val="bg1"/>
                </a:solidFill>
              </a:rPr>
              <a:t>WAIT</a:t>
            </a:r>
            <a:r>
              <a:rPr lang="zh-CN" altLang="en-US" sz="1600" dirty="0">
                <a:solidFill>
                  <a:schemeClr val="bg1"/>
                </a:solidFill>
              </a:rPr>
              <a:t>状态，恢复之后重新发送</a:t>
            </a:r>
            <a:r>
              <a:rPr lang="en-US" altLang="zh-CN" sz="1600" dirty="0">
                <a:solidFill>
                  <a:schemeClr val="bg1"/>
                </a:solidFill>
              </a:rPr>
              <a:t>VOTE_REQUEST;</a:t>
            </a:r>
          </a:p>
          <a:p>
            <a:pPr marL="285750" indent="-285750">
              <a:lnSpc>
                <a:spcPct val="150000"/>
              </a:lnSpc>
              <a:buFont typeface="Wingdings" panose="05000000000000000000" pitchFamily="2" charset="2"/>
              <a:buChar char="p"/>
            </a:pPr>
            <a:r>
              <a:rPr lang="zh-CN" altLang="en-US" sz="1600" dirty="0">
                <a:solidFill>
                  <a:schemeClr val="bg1"/>
                </a:solidFill>
              </a:rPr>
              <a:t>在第二阶段做出决定后，只要记录表决结果就可以了，恢复时重发这个决定；</a:t>
            </a:r>
            <a:endParaRPr lang="en-US" altLang="zh-CN" sz="1600" dirty="0">
              <a:solidFill>
                <a:schemeClr val="bg1"/>
              </a:solidFill>
            </a:endParaRPr>
          </a:p>
        </p:txBody>
      </p:sp>
      <p:sp>
        <p:nvSpPr>
          <p:cNvPr id="7" name="文本框 6"/>
          <p:cNvSpPr txBox="1"/>
          <p:nvPr/>
        </p:nvSpPr>
        <p:spPr>
          <a:xfrm>
            <a:off x="116632" y="4589432"/>
            <a:ext cx="6364042" cy="338554"/>
          </a:xfrm>
          <a:prstGeom prst="rect">
            <a:avLst/>
          </a:prstGeom>
          <a:solidFill>
            <a:schemeClr val="tx1"/>
          </a:solidFill>
        </p:spPr>
        <p:txBody>
          <a:bodyPr wrap="square" rtlCol="0">
            <a:spAutoFit/>
          </a:bodyPr>
          <a:lstStyle/>
          <a:p>
            <a:r>
              <a:rPr lang="zh-CN" altLang="en-US" sz="1600" b="1" dirty="0">
                <a:solidFill>
                  <a:srgbClr val="FFFF00"/>
                </a:solidFill>
              </a:rPr>
              <a:t>协作者失效，整个协议执行过程有可能阻塞，因此</a:t>
            </a:r>
            <a:r>
              <a:rPr lang="en-US" altLang="zh-CN" sz="1600" b="1" dirty="0">
                <a:solidFill>
                  <a:srgbClr val="FFFF00"/>
                </a:solidFill>
              </a:rPr>
              <a:t>2PC</a:t>
            </a:r>
            <a:r>
              <a:rPr lang="zh-CN" altLang="en-US" sz="1600" b="1" dirty="0">
                <a:solidFill>
                  <a:srgbClr val="FFFF00"/>
                </a:solidFill>
              </a:rPr>
              <a:t>称为阻塞协议。</a:t>
            </a:r>
          </a:p>
        </p:txBody>
      </p:sp>
    </p:spTree>
    <p:extLst>
      <p:ext uri="{BB962C8B-B14F-4D97-AF65-F5344CB8AC3E}">
        <p14:creationId xmlns:p14="http://schemas.microsoft.com/office/powerpoint/2010/main" val="420453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lang="en-US" altLang="zh-CN" dirty="0">
                <a:solidFill>
                  <a:schemeClr val="bg1"/>
                </a:solidFill>
              </a:rPr>
              <a:t>Coordinator in Python</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2"/>
          <a:stretch>
            <a:fillRect/>
          </a:stretch>
        </p:blipFill>
        <p:spPr>
          <a:xfrm>
            <a:off x="188640" y="1203598"/>
            <a:ext cx="6374974" cy="3520128"/>
          </a:xfrm>
          <a:prstGeom prst="rect">
            <a:avLst/>
          </a:prstGeom>
        </p:spPr>
      </p:pic>
    </p:spTree>
    <p:extLst>
      <p:ext uri="{BB962C8B-B14F-4D97-AF65-F5344CB8AC3E}">
        <p14:creationId xmlns:p14="http://schemas.microsoft.com/office/powerpoint/2010/main" val="3812867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lang="en-US" altLang="zh-CN" dirty="0">
                <a:solidFill>
                  <a:schemeClr val="bg1"/>
                </a:solidFill>
              </a:rPr>
              <a:t>Participant in Python</a:t>
            </a:r>
            <a:endParaRPr kumimoji="1" lang="zh-CN" altLang="en-US" b="1" dirty="0">
              <a:solidFill>
                <a:schemeClr val="bg1"/>
              </a:solidFill>
              <a:latin typeface="宋体"/>
              <a:ea typeface="宋体"/>
              <a:cs typeface="宋体"/>
            </a:endParaRPr>
          </a:p>
        </p:txBody>
      </p:sp>
      <p:pic>
        <p:nvPicPr>
          <p:cNvPr id="3" name="图片 2"/>
          <p:cNvPicPr>
            <a:picLocks noChangeAspect="1"/>
          </p:cNvPicPr>
          <p:nvPr/>
        </p:nvPicPr>
        <p:blipFill>
          <a:blip r:embed="rId2"/>
          <a:stretch>
            <a:fillRect/>
          </a:stretch>
        </p:blipFill>
        <p:spPr>
          <a:xfrm>
            <a:off x="548680" y="1203598"/>
            <a:ext cx="5516914" cy="3660980"/>
          </a:xfrm>
          <a:prstGeom prst="rect">
            <a:avLst/>
          </a:prstGeom>
        </p:spPr>
      </p:pic>
    </p:spTree>
    <p:extLst>
      <p:ext uri="{BB962C8B-B14F-4D97-AF65-F5344CB8AC3E}">
        <p14:creationId xmlns:p14="http://schemas.microsoft.com/office/powerpoint/2010/main" val="1357080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三阶段提交协议</a:t>
            </a:r>
          </a:p>
        </p:txBody>
      </p:sp>
      <p:sp>
        <p:nvSpPr>
          <p:cNvPr id="3" name="圆角矩形 2">
            <a:extLst>
              <a:ext uri="{FF2B5EF4-FFF2-40B4-BE49-F238E27FC236}">
                <a16:creationId xmlns:a16="http://schemas.microsoft.com/office/drawing/2014/main" id="{8F409F0B-D6C4-46DA-9D70-5BD1937D211B}"/>
              </a:ext>
            </a:extLst>
          </p:cNvPr>
          <p:cNvSpPr/>
          <p:nvPr/>
        </p:nvSpPr>
        <p:spPr>
          <a:xfrm>
            <a:off x="260648"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动机</a:t>
            </a:r>
            <a:endParaRPr lang="en-US" altLang="zh-CN" sz="1600" b="1" dirty="0">
              <a:solidFill>
                <a:schemeClr val="tx1"/>
              </a:solidFill>
            </a:endParaRPr>
          </a:p>
        </p:txBody>
      </p:sp>
      <p:sp>
        <p:nvSpPr>
          <p:cNvPr id="4" name="文本框 3">
            <a:extLst>
              <a:ext uri="{FF2B5EF4-FFF2-40B4-BE49-F238E27FC236}">
                <a16:creationId xmlns:a16="http://schemas.microsoft.com/office/drawing/2014/main" id="{9FC28DCE-E0AD-4B84-A363-BA6EFEF4ABF3}"/>
              </a:ext>
            </a:extLst>
          </p:cNvPr>
          <p:cNvSpPr txBox="1"/>
          <p:nvPr/>
        </p:nvSpPr>
        <p:spPr>
          <a:xfrm>
            <a:off x="239749" y="1661141"/>
            <a:ext cx="6302035" cy="830997"/>
          </a:xfrm>
          <a:prstGeom prst="rect">
            <a:avLst/>
          </a:prstGeom>
          <a:noFill/>
        </p:spPr>
        <p:txBody>
          <a:bodyPr wrap="square" rtlCol="0">
            <a:spAutoFit/>
          </a:bodyPr>
          <a:lstStyle/>
          <a:p>
            <a:pPr>
              <a:lnSpc>
                <a:spcPct val="150000"/>
              </a:lnSpc>
            </a:pPr>
            <a:r>
              <a:rPr lang="zh-CN" altLang="en-US" sz="1600" dirty="0">
                <a:solidFill>
                  <a:schemeClr val="bg1"/>
                </a:solidFill>
              </a:rPr>
              <a:t>两节点提交的一个问题在于当协作者崩溃时，参与者不能做出最后的决定，处于阻塞状态，为了解决这一问题，提出了三阶段提交协议。</a:t>
            </a:r>
            <a:endParaRPr lang="en-US" altLang="zh-CN" sz="1600" dirty="0">
              <a:solidFill>
                <a:schemeClr val="bg1"/>
              </a:solidFill>
            </a:endParaRPr>
          </a:p>
        </p:txBody>
      </p:sp>
      <p:pic>
        <p:nvPicPr>
          <p:cNvPr id="5" name="图片 4"/>
          <p:cNvPicPr>
            <a:picLocks noChangeAspect="1"/>
          </p:cNvPicPr>
          <p:nvPr/>
        </p:nvPicPr>
        <p:blipFill>
          <a:blip r:embed="rId2"/>
          <a:stretch>
            <a:fillRect/>
          </a:stretch>
        </p:blipFill>
        <p:spPr>
          <a:xfrm>
            <a:off x="655752" y="2508341"/>
            <a:ext cx="5511826" cy="2313439"/>
          </a:xfrm>
          <a:prstGeom prst="rect">
            <a:avLst/>
          </a:prstGeom>
        </p:spPr>
      </p:pic>
    </p:spTree>
    <p:extLst>
      <p:ext uri="{BB962C8B-B14F-4D97-AF65-F5344CB8AC3E}">
        <p14:creationId xmlns:p14="http://schemas.microsoft.com/office/powerpoint/2010/main" val="698914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恢复：背景</a:t>
            </a:r>
          </a:p>
        </p:txBody>
      </p:sp>
      <p:sp>
        <p:nvSpPr>
          <p:cNvPr id="3" name="圆角矩形 2">
            <a:extLst>
              <a:ext uri="{FF2B5EF4-FFF2-40B4-BE49-F238E27FC236}">
                <a16:creationId xmlns:a16="http://schemas.microsoft.com/office/drawing/2014/main" id="{8F409F0B-D6C4-46DA-9D70-5BD1937D211B}"/>
              </a:ext>
            </a:extLst>
          </p:cNvPr>
          <p:cNvSpPr/>
          <p:nvPr/>
        </p:nvSpPr>
        <p:spPr>
          <a:xfrm>
            <a:off x="260648" y="12756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本质</a:t>
            </a:r>
            <a:endParaRPr lang="en-US" altLang="zh-CN" sz="1600" b="1" dirty="0">
              <a:solidFill>
                <a:schemeClr val="tx1"/>
              </a:solidFill>
            </a:endParaRPr>
          </a:p>
        </p:txBody>
      </p:sp>
      <p:pic>
        <p:nvPicPr>
          <p:cNvPr id="4" name="图片 3"/>
          <p:cNvPicPr>
            <a:picLocks noChangeAspect="1"/>
          </p:cNvPicPr>
          <p:nvPr/>
        </p:nvPicPr>
        <p:blipFill>
          <a:blip r:embed="rId2"/>
          <a:stretch>
            <a:fillRect/>
          </a:stretch>
        </p:blipFill>
        <p:spPr>
          <a:xfrm>
            <a:off x="260648" y="1657646"/>
            <a:ext cx="6302035" cy="1312132"/>
          </a:xfrm>
          <a:prstGeom prst="rect">
            <a:avLst/>
          </a:prstGeom>
        </p:spPr>
      </p:pic>
      <p:sp>
        <p:nvSpPr>
          <p:cNvPr id="5" name="圆角矩形 4">
            <a:extLst>
              <a:ext uri="{FF2B5EF4-FFF2-40B4-BE49-F238E27FC236}">
                <a16:creationId xmlns:a16="http://schemas.microsoft.com/office/drawing/2014/main" id="{8F409F0B-D6C4-46DA-9D70-5BD1937D211B}"/>
              </a:ext>
            </a:extLst>
          </p:cNvPr>
          <p:cNvSpPr/>
          <p:nvPr/>
        </p:nvSpPr>
        <p:spPr>
          <a:xfrm>
            <a:off x="260648" y="2994506"/>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实践</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C28DCE-E0AD-4B84-A363-BA6EFEF4ABF3}"/>
              </a:ext>
            </a:extLst>
          </p:cNvPr>
          <p:cNvSpPr txBox="1"/>
          <p:nvPr/>
        </p:nvSpPr>
        <p:spPr>
          <a:xfrm>
            <a:off x="223309" y="3363838"/>
            <a:ext cx="6302035" cy="461665"/>
          </a:xfrm>
          <a:prstGeom prst="rect">
            <a:avLst/>
          </a:prstGeom>
          <a:noFill/>
        </p:spPr>
        <p:txBody>
          <a:bodyPr wrap="square" rtlCol="0">
            <a:spAutoFit/>
          </a:bodyPr>
          <a:lstStyle/>
          <a:p>
            <a:pPr>
              <a:lnSpc>
                <a:spcPct val="150000"/>
              </a:lnSpc>
            </a:pPr>
            <a:r>
              <a:rPr lang="zh-CN" altLang="en-US" sz="1600" dirty="0">
                <a:solidFill>
                  <a:schemeClr val="bg1"/>
                </a:solidFill>
              </a:rPr>
              <a:t>利用后向恢复，需要我们设置恢复点（</a:t>
            </a:r>
            <a:r>
              <a:rPr lang="en-US" altLang="zh-CN" sz="1600" dirty="0">
                <a:solidFill>
                  <a:schemeClr val="bg1"/>
                </a:solidFill>
              </a:rPr>
              <a:t>recovery point</a:t>
            </a:r>
            <a:r>
              <a:rPr lang="zh-CN" altLang="en-US" sz="1600" dirty="0">
                <a:solidFill>
                  <a:schemeClr val="bg1"/>
                </a:solidFill>
              </a:rPr>
              <a:t>）</a:t>
            </a:r>
            <a:endParaRPr lang="en-US" altLang="zh-CN" sz="1600" dirty="0">
              <a:solidFill>
                <a:schemeClr val="bg1"/>
              </a:solidFill>
            </a:endParaRPr>
          </a:p>
        </p:txBody>
      </p:sp>
      <p:sp>
        <p:nvSpPr>
          <p:cNvPr id="7" name="圆角矩形 6">
            <a:extLst>
              <a:ext uri="{FF2B5EF4-FFF2-40B4-BE49-F238E27FC236}">
                <a16:creationId xmlns:a16="http://schemas.microsoft.com/office/drawing/2014/main" id="{8F409F0B-D6C4-46DA-9D70-5BD1937D211B}"/>
              </a:ext>
            </a:extLst>
          </p:cNvPr>
          <p:cNvSpPr/>
          <p:nvPr/>
        </p:nvSpPr>
        <p:spPr>
          <a:xfrm>
            <a:off x="260647" y="3819069"/>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难点</a:t>
            </a:r>
            <a:endParaRPr lang="en-US" altLang="zh-CN" sz="1600" b="1" dirty="0">
              <a:solidFill>
                <a:schemeClr val="tx1"/>
              </a:solidFill>
            </a:endParaRPr>
          </a:p>
        </p:txBody>
      </p:sp>
      <p:sp>
        <p:nvSpPr>
          <p:cNvPr id="8" name="文本框 7">
            <a:extLst>
              <a:ext uri="{FF2B5EF4-FFF2-40B4-BE49-F238E27FC236}">
                <a16:creationId xmlns:a16="http://schemas.microsoft.com/office/drawing/2014/main" id="{9FC28DCE-E0AD-4B84-A363-BA6EFEF4ABF3}"/>
              </a:ext>
            </a:extLst>
          </p:cNvPr>
          <p:cNvSpPr txBox="1"/>
          <p:nvPr/>
        </p:nvSpPr>
        <p:spPr>
          <a:xfrm>
            <a:off x="260647" y="4229608"/>
            <a:ext cx="6302035" cy="830997"/>
          </a:xfrm>
          <a:prstGeom prst="rect">
            <a:avLst/>
          </a:prstGeom>
          <a:noFill/>
        </p:spPr>
        <p:txBody>
          <a:bodyPr wrap="square" rtlCol="0">
            <a:spAutoFit/>
          </a:bodyPr>
          <a:lstStyle/>
          <a:p>
            <a:pPr>
              <a:lnSpc>
                <a:spcPct val="150000"/>
              </a:lnSpc>
            </a:pPr>
            <a:r>
              <a:rPr lang="zh-CN" altLang="en-US" sz="1600" dirty="0">
                <a:solidFill>
                  <a:schemeClr val="bg1"/>
                </a:solidFill>
              </a:rPr>
              <a:t>分布式系统中的恢复更加复杂，因为需要多个进程协作找出通过恢复可以达到一致的状态的地方；</a:t>
            </a:r>
            <a:endParaRPr lang="en-US" altLang="zh-CN" sz="1600" dirty="0">
              <a:solidFill>
                <a:schemeClr val="bg1"/>
              </a:solidFill>
            </a:endParaRPr>
          </a:p>
        </p:txBody>
      </p:sp>
    </p:spTree>
    <p:extLst>
      <p:ext uri="{BB962C8B-B14F-4D97-AF65-F5344CB8AC3E}">
        <p14:creationId xmlns:p14="http://schemas.microsoft.com/office/powerpoint/2010/main" val="3682127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一致的恢复状态</a:t>
            </a:r>
          </a:p>
        </p:txBody>
      </p:sp>
      <p:sp>
        <p:nvSpPr>
          <p:cNvPr id="3" name="圆角矩形 2">
            <a:extLst>
              <a:ext uri="{FF2B5EF4-FFF2-40B4-BE49-F238E27FC236}">
                <a16:creationId xmlns:a16="http://schemas.microsoft.com/office/drawing/2014/main" id="{8F409F0B-D6C4-46DA-9D70-5BD1937D211B}"/>
              </a:ext>
            </a:extLst>
          </p:cNvPr>
          <p:cNvSpPr/>
          <p:nvPr/>
        </p:nvSpPr>
        <p:spPr>
          <a:xfrm>
            <a:off x="332656" y="1275606"/>
            <a:ext cx="6302035" cy="3693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需求</a:t>
            </a:r>
            <a:endParaRPr lang="en-US" altLang="zh-CN" sz="1600" b="1" dirty="0">
              <a:solidFill>
                <a:schemeClr val="tx1"/>
              </a:solidFill>
            </a:endParaRPr>
          </a:p>
        </p:txBody>
      </p:sp>
      <p:sp>
        <p:nvSpPr>
          <p:cNvPr id="4" name="矩形 3"/>
          <p:cNvSpPr/>
          <p:nvPr/>
        </p:nvSpPr>
        <p:spPr>
          <a:xfrm>
            <a:off x="332657" y="1635646"/>
            <a:ext cx="6302034" cy="412292"/>
          </a:xfrm>
          <a:prstGeom prst="rect">
            <a:avLst/>
          </a:prstGeom>
        </p:spPr>
        <p:txBody>
          <a:bodyPr wrap="square">
            <a:spAutoFit/>
          </a:bodyPr>
          <a:lstStyle/>
          <a:p>
            <a:pPr>
              <a:lnSpc>
                <a:spcPct val="150000"/>
              </a:lnSpc>
            </a:pPr>
            <a:r>
              <a:rPr lang="zh-CN" altLang="en-US" sz="1600" dirty="0">
                <a:solidFill>
                  <a:schemeClr val="bg1"/>
                </a:solidFill>
              </a:rPr>
              <a:t>接收的每一个消息都应该有一个发送者记录；</a:t>
            </a:r>
          </a:p>
        </p:txBody>
      </p:sp>
      <p:sp>
        <p:nvSpPr>
          <p:cNvPr id="5" name="圆角矩形 4">
            <a:extLst>
              <a:ext uri="{FF2B5EF4-FFF2-40B4-BE49-F238E27FC236}">
                <a16:creationId xmlns:a16="http://schemas.microsoft.com/office/drawing/2014/main" id="{8F409F0B-D6C4-46DA-9D70-5BD1937D211B}"/>
              </a:ext>
            </a:extLst>
          </p:cNvPr>
          <p:cNvSpPr/>
          <p:nvPr/>
        </p:nvSpPr>
        <p:spPr>
          <a:xfrm>
            <a:off x="332656" y="2130410"/>
            <a:ext cx="6302035" cy="369332"/>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恢复线路（</a:t>
            </a:r>
            <a:r>
              <a:rPr lang="en-US" altLang="zh-CN" sz="1600" b="1" dirty="0">
                <a:solidFill>
                  <a:schemeClr val="tx1"/>
                </a:solidFill>
              </a:rPr>
              <a:t>Recovery line</a:t>
            </a:r>
            <a:r>
              <a:rPr lang="zh-CN" altLang="en-US" sz="1600" b="1" dirty="0">
                <a:solidFill>
                  <a:schemeClr val="tx1"/>
                </a:solidFill>
              </a:rPr>
              <a:t>）</a:t>
            </a:r>
            <a:endParaRPr lang="en-US" altLang="zh-CN" sz="1600" b="1" dirty="0">
              <a:solidFill>
                <a:schemeClr val="tx1"/>
              </a:solidFill>
            </a:endParaRPr>
          </a:p>
        </p:txBody>
      </p:sp>
      <p:sp>
        <p:nvSpPr>
          <p:cNvPr id="6" name="矩形 5"/>
          <p:cNvSpPr/>
          <p:nvPr/>
        </p:nvSpPr>
        <p:spPr>
          <a:xfrm>
            <a:off x="332657" y="2499742"/>
            <a:ext cx="6302034" cy="830997"/>
          </a:xfrm>
          <a:prstGeom prst="rect">
            <a:avLst/>
          </a:prstGeom>
        </p:spPr>
        <p:txBody>
          <a:bodyPr wrap="square">
            <a:spAutoFit/>
          </a:bodyPr>
          <a:lstStyle/>
          <a:p>
            <a:pPr>
              <a:lnSpc>
                <a:spcPct val="150000"/>
              </a:lnSpc>
            </a:pPr>
            <a:r>
              <a:rPr lang="zh-CN" altLang="en-US" sz="1600" dirty="0">
                <a:solidFill>
                  <a:schemeClr val="bg1"/>
                </a:solidFill>
              </a:rPr>
              <a:t>假定每一个进程都会周期性记录检查点，最近一次的全局一致的检查点就是恢复线路；</a:t>
            </a:r>
          </a:p>
        </p:txBody>
      </p:sp>
      <p:pic>
        <p:nvPicPr>
          <p:cNvPr id="7" name="图片 6"/>
          <p:cNvPicPr>
            <a:picLocks noChangeAspect="1"/>
          </p:cNvPicPr>
          <p:nvPr/>
        </p:nvPicPr>
        <p:blipFill>
          <a:blip r:embed="rId2"/>
          <a:stretch>
            <a:fillRect/>
          </a:stretch>
        </p:blipFill>
        <p:spPr>
          <a:xfrm>
            <a:off x="946058" y="3291830"/>
            <a:ext cx="5075229" cy="1702444"/>
          </a:xfrm>
          <a:prstGeom prst="rect">
            <a:avLst/>
          </a:prstGeom>
        </p:spPr>
      </p:pic>
    </p:spTree>
    <p:extLst>
      <p:ext uri="{BB962C8B-B14F-4D97-AF65-F5344CB8AC3E}">
        <p14:creationId xmlns:p14="http://schemas.microsoft.com/office/powerpoint/2010/main" val="1317204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独立的检查点</a:t>
            </a:r>
          </a:p>
        </p:txBody>
      </p:sp>
      <p:pic>
        <p:nvPicPr>
          <p:cNvPr id="3" name="图片 2"/>
          <p:cNvPicPr>
            <a:picLocks noChangeAspect="1"/>
          </p:cNvPicPr>
          <p:nvPr/>
        </p:nvPicPr>
        <p:blipFill>
          <a:blip r:embed="rId2"/>
          <a:stretch>
            <a:fillRect/>
          </a:stretch>
        </p:blipFill>
        <p:spPr>
          <a:xfrm>
            <a:off x="208995" y="2499742"/>
            <a:ext cx="6363526" cy="2229867"/>
          </a:xfrm>
          <a:prstGeom prst="rect">
            <a:avLst/>
          </a:prstGeom>
        </p:spPr>
      </p:pic>
      <p:sp>
        <p:nvSpPr>
          <p:cNvPr id="4" name="矩形 3"/>
          <p:cNvSpPr/>
          <p:nvPr/>
        </p:nvSpPr>
        <p:spPr>
          <a:xfrm>
            <a:off x="193582" y="1401380"/>
            <a:ext cx="6302034" cy="830997"/>
          </a:xfrm>
          <a:prstGeom prst="rect">
            <a:avLst/>
          </a:prstGeom>
        </p:spPr>
        <p:txBody>
          <a:bodyPr wrap="square">
            <a:spAutoFit/>
          </a:bodyPr>
          <a:lstStyle/>
          <a:p>
            <a:pPr>
              <a:lnSpc>
                <a:spcPct val="150000"/>
              </a:lnSpc>
            </a:pPr>
            <a:r>
              <a:rPr lang="zh-CN" altLang="en-US" sz="1600" dirty="0">
                <a:solidFill>
                  <a:schemeClr val="bg1"/>
                </a:solidFill>
              </a:rPr>
              <a:t>每个进程的检查点是以一种不协调的方式来按时记录本地状态，这种分布式特性使得找到一个恢复线路非常困难，可能会导致多米诺效应。</a:t>
            </a:r>
          </a:p>
        </p:txBody>
      </p:sp>
    </p:spTree>
    <p:extLst>
      <p:ext uri="{BB962C8B-B14F-4D97-AF65-F5344CB8AC3E}">
        <p14:creationId xmlns:p14="http://schemas.microsoft.com/office/powerpoint/2010/main" val="201118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独立的检查点</a:t>
            </a:r>
          </a:p>
        </p:txBody>
      </p:sp>
      <p:pic>
        <p:nvPicPr>
          <p:cNvPr id="4" name="图片 3"/>
          <p:cNvPicPr>
            <a:picLocks noChangeAspect="1"/>
          </p:cNvPicPr>
          <p:nvPr/>
        </p:nvPicPr>
        <p:blipFill>
          <a:blip r:embed="rId2"/>
          <a:stretch>
            <a:fillRect/>
          </a:stretch>
        </p:blipFill>
        <p:spPr>
          <a:xfrm>
            <a:off x="260648" y="1131590"/>
            <a:ext cx="6264696" cy="3754618"/>
          </a:xfrm>
          <a:prstGeom prst="rect">
            <a:avLst/>
          </a:prstGeom>
        </p:spPr>
      </p:pic>
    </p:spTree>
    <p:extLst>
      <p:ext uri="{BB962C8B-B14F-4D97-AF65-F5344CB8AC3E}">
        <p14:creationId xmlns:p14="http://schemas.microsoft.com/office/powerpoint/2010/main" val="904488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协调检查点</a:t>
            </a:r>
          </a:p>
        </p:txBody>
      </p:sp>
      <p:pic>
        <p:nvPicPr>
          <p:cNvPr id="3" name="图片 2"/>
          <p:cNvPicPr>
            <a:picLocks noChangeAspect="1"/>
          </p:cNvPicPr>
          <p:nvPr/>
        </p:nvPicPr>
        <p:blipFill>
          <a:blip r:embed="rId2"/>
          <a:stretch>
            <a:fillRect/>
          </a:stretch>
        </p:blipFill>
        <p:spPr>
          <a:xfrm>
            <a:off x="252445" y="1203598"/>
            <a:ext cx="6200891" cy="3658154"/>
          </a:xfrm>
          <a:prstGeom prst="rect">
            <a:avLst/>
          </a:prstGeom>
        </p:spPr>
      </p:pic>
    </p:spTree>
    <p:extLst>
      <p:ext uri="{BB962C8B-B14F-4D97-AF65-F5344CB8AC3E}">
        <p14:creationId xmlns:p14="http://schemas.microsoft.com/office/powerpoint/2010/main" val="3870100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357413-D3BC-481E-A43D-6E67CF6C3CE6}"/>
              </a:ext>
            </a:extLst>
          </p:cNvPr>
          <p:cNvSpPr txBox="1"/>
          <p:nvPr/>
        </p:nvSpPr>
        <p:spPr>
          <a:xfrm>
            <a:off x="-23718" y="762258"/>
            <a:ext cx="6261030"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可依赖性（</a:t>
            </a:r>
            <a:r>
              <a:rPr kumimoji="1" lang="en-US" altLang="zh-CN" b="1" dirty="0">
                <a:solidFill>
                  <a:schemeClr val="bg1"/>
                </a:solidFill>
                <a:latin typeface="宋体"/>
                <a:ea typeface="宋体"/>
                <a:cs typeface="宋体"/>
              </a:rPr>
              <a:t>dependability</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727341B-D8D8-46EA-95F1-20933DD9134F}"/>
              </a:ext>
            </a:extLst>
          </p:cNvPr>
          <p:cNvSpPr/>
          <p:nvPr/>
        </p:nvSpPr>
        <p:spPr>
          <a:xfrm>
            <a:off x="260648" y="1131590"/>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含义</a:t>
            </a:r>
            <a:endParaRPr lang="en-US" altLang="zh-CN" sz="1600" b="1" dirty="0">
              <a:solidFill>
                <a:schemeClr val="tx1"/>
              </a:solidFill>
            </a:endParaRPr>
          </a:p>
        </p:txBody>
      </p:sp>
      <p:sp>
        <p:nvSpPr>
          <p:cNvPr id="4" name="圆角矩形 3">
            <a:extLst>
              <a:ext uri="{FF2B5EF4-FFF2-40B4-BE49-F238E27FC236}">
                <a16:creationId xmlns:a16="http://schemas.microsoft.com/office/drawing/2014/main" id="{A2E64FBA-F974-4663-A895-D362BC0454C9}"/>
              </a:ext>
            </a:extLst>
          </p:cNvPr>
          <p:cNvSpPr/>
          <p:nvPr/>
        </p:nvSpPr>
        <p:spPr>
          <a:xfrm>
            <a:off x="264749" y="1500922"/>
            <a:ext cx="6260595" cy="1214844"/>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rPr>
              <a:t>软件组件为用户提供服务。为了提供服务，组件可能需要来自其他组件的服务（服务依赖），即组件可能依赖于其他组件。那么组件是否可依赖？</a:t>
            </a:r>
            <a:endParaRPr lang="en-US" altLang="zh-CN" sz="1600" dirty="0">
              <a:solidFill>
                <a:schemeClr val="tx1"/>
              </a:solidFill>
            </a:endParaRPr>
          </a:p>
        </p:txBody>
      </p:sp>
      <p:sp>
        <p:nvSpPr>
          <p:cNvPr id="5" name="圆角矩形 4">
            <a:extLst>
              <a:ext uri="{FF2B5EF4-FFF2-40B4-BE49-F238E27FC236}">
                <a16:creationId xmlns:a16="http://schemas.microsoft.com/office/drawing/2014/main" id="{C727341B-D8D8-46EA-95F1-20933DD9134F}"/>
              </a:ext>
            </a:extLst>
          </p:cNvPr>
          <p:cNvSpPr/>
          <p:nvPr/>
        </p:nvSpPr>
        <p:spPr>
          <a:xfrm>
            <a:off x="260648" y="2728426"/>
            <a:ext cx="6264696" cy="36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与可依赖性相关的需求</a:t>
            </a:r>
            <a:endParaRPr lang="en-US" altLang="zh-CN" sz="1600" b="1" dirty="0">
              <a:solidFill>
                <a:schemeClr val="tx1"/>
              </a:solidFill>
            </a:endParaRPr>
          </a:p>
        </p:txBody>
      </p:sp>
      <p:pic>
        <p:nvPicPr>
          <p:cNvPr id="6" name="图片 5"/>
          <p:cNvPicPr>
            <a:picLocks noChangeAspect="1"/>
          </p:cNvPicPr>
          <p:nvPr/>
        </p:nvPicPr>
        <p:blipFill>
          <a:blip r:embed="rId2"/>
          <a:stretch>
            <a:fillRect/>
          </a:stretch>
        </p:blipFill>
        <p:spPr>
          <a:xfrm>
            <a:off x="260648" y="3147814"/>
            <a:ext cx="6264696" cy="1727157"/>
          </a:xfrm>
          <a:prstGeom prst="rect">
            <a:avLst/>
          </a:prstGeom>
        </p:spPr>
      </p:pic>
    </p:spTree>
    <p:extLst>
      <p:ext uri="{BB962C8B-B14F-4D97-AF65-F5344CB8AC3E}">
        <p14:creationId xmlns:p14="http://schemas.microsoft.com/office/powerpoint/2010/main" val="3485318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检查点实现</a:t>
            </a:r>
          </a:p>
        </p:txBody>
      </p:sp>
      <p:sp>
        <p:nvSpPr>
          <p:cNvPr id="3" name="文本框 2"/>
          <p:cNvSpPr txBox="1"/>
          <p:nvPr/>
        </p:nvSpPr>
        <p:spPr>
          <a:xfrm>
            <a:off x="188640" y="1203598"/>
            <a:ext cx="6552728" cy="830997"/>
          </a:xfrm>
          <a:prstGeom prst="rect">
            <a:avLst/>
          </a:prstGeom>
          <a:noFill/>
        </p:spPr>
        <p:txBody>
          <a:bodyPr wrap="square" rtlCol="0">
            <a:spAutoFit/>
          </a:bodyPr>
          <a:lstStyle/>
          <a:p>
            <a:pPr>
              <a:lnSpc>
                <a:spcPct val="150000"/>
              </a:lnSpc>
            </a:pPr>
            <a:r>
              <a:rPr lang="zh-CN" altLang="en-US" sz="1600" b="1" dirty="0">
                <a:solidFill>
                  <a:srgbClr val="FFFF00"/>
                </a:solidFill>
              </a:rPr>
              <a:t>     保存进程的运行状态，存储到内存或者磁盘，用于对进程进行迁移或者故障恢复。</a:t>
            </a:r>
          </a:p>
        </p:txBody>
      </p:sp>
      <p:sp>
        <p:nvSpPr>
          <p:cNvPr id="4" name="矩形 3"/>
          <p:cNvSpPr/>
          <p:nvPr/>
        </p:nvSpPr>
        <p:spPr>
          <a:xfrm>
            <a:off x="260648" y="4261033"/>
            <a:ext cx="30243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硬件</a:t>
            </a:r>
          </a:p>
        </p:txBody>
      </p:sp>
      <p:sp>
        <p:nvSpPr>
          <p:cNvPr id="5" name="矩形 4"/>
          <p:cNvSpPr/>
          <p:nvPr/>
        </p:nvSpPr>
        <p:spPr>
          <a:xfrm>
            <a:off x="260648" y="3684969"/>
            <a:ext cx="30243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FF00"/>
                </a:solidFill>
              </a:rPr>
              <a:t>虚拟机监控器（</a:t>
            </a:r>
            <a:r>
              <a:rPr lang="en-US" altLang="zh-CN" sz="1400" dirty="0">
                <a:solidFill>
                  <a:srgbClr val="FFFF00"/>
                </a:solidFill>
              </a:rPr>
              <a:t>KVM</a:t>
            </a:r>
            <a:r>
              <a:rPr lang="zh-CN" altLang="en-US" sz="1400" dirty="0">
                <a:solidFill>
                  <a:srgbClr val="FFFF00"/>
                </a:solidFill>
              </a:rPr>
              <a:t>、</a:t>
            </a:r>
            <a:r>
              <a:rPr lang="en-US" altLang="zh-CN" sz="1400" dirty="0" err="1">
                <a:solidFill>
                  <a:srgbClr val="FFFF00"/>
                </a:solidFill>
              </a:rPr>
              <a:t>Qemu</a:t>
            </a:r>
            <a:r>
              <a:rPr lang="zh-CN" altLang="en-US" sz="1400" dirty="0">
                <a:solidFill>
                  <a:srgbClr val="FFFF00"/>
                </a:solidFill>
              </a:rPr>
              <a:t>、</a:t>
            </a:r>
            <a:r>
              <a:rPr lang="en-US" altLang="zh-CN" sz="1400" dirty="0" err="1">
                <a:solidFill>
                  <a:srgbClr val="FFFF00"/>
                </a:solidFill>
              </a:rPr>
              <a:t>Xen</a:t>
            </a:r>
            <a:r>
              <a:rPr lang="zh-CN" altLang="en-US" sz="1400" dirty="0">
                <a:solidFill>
                  <a:srgbClr val="FFFF00"/>
                </a:solidFill>
              </a:rPr>
              <a:t>、</a:t>
            </a:r>
            <a:r>
              <a:rPr lang="en-US" altLang="zh-CN" sz="1400" dirty="0" err="1">
                <a:solidFill>
                  <a:srgbClr val="FFFF00"/>
                </a:solidFill>
              </a:rPr>
              <a:t>Vmware</a:t>
            </a:r>
            <a:r>
              <a:rPr lang="zh-CN" altLang="en-US" sz="1400" dirty="0">
                <a:solidFill>
                  <a:srgbClr val="FFFF00"/>
                </a:solidFill>
              </a:rPr>
              <a:t>）</a:t>
            </a:r>
          </a:p>
        </p:txBody>
      </p:sp>
      <p:sp>
        <p:nvSpPr>
          <p:cNvPr id="6" name="矩形 5"/>
          <p:cNvSpPr/>
          <p:nvPr/>
        </p:nvSpPr>
        <p:spPr>
          <a:xfrm>
            <a:off x="260648" y="3252921"/>
            <a:ext cx="30243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00"/>
                </a:solidFill>
              </a:rPr>
              <a:t>OS</a:t>
            </a:r>
            <a:endParaRPr lang="zh-CN" altLang="en-US" sz="1400" dirty="0">
              <a:solidFill>
                <a:srgbClr val="FFFF00"/>
              </a:solidFill>
            </a:endParaRPr>
          </a:p>
        </p:txBody>
      </p:sp>
      <p:sp>
        <p:nvSpPr>
          <p:cNvPr id="7" name="矩形 6">
            <a:extLst>
              <a:ext uri="{FF2B5EF4-FFF2-40B4-BE49-F238E27FC236}">
                <a16:creationId xmlns:a16="http://schemas.microsoft.com/office/drawing/2014/main" id="{3057B3B7-F909-49E9-BC95-B52F2EAE78D1}"/>
              </a:ext>
            </a:extLst>
          </p:cNvPr>
          <p:cNvSpPr/>
          <p:nvPr/>
        </p:nvSpPr>
        <p:spPr>
          <a:xfrm>
            <a:off x="260648" y="2812146"/>
            <a:ext cx="30243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00"/>
                </a:solidFill>
              </a:rPr>
              <a:t>Container Engine</a:t>
            </a:r>
            <a:endParaRPr lang="zh-CN" altLang="en-US" sz="1400" dirty="0">
              <a:solidFill>
                <a:srgbClr val="FFFF00"/>
              </a:solidFill>
            </a:endParaRPr>
          </a:p>
        </p:txBody>
      </p:sp>
      <p:sp>
        <p:nvSpPr>
          <p:cNvPr id="8" name="矩形 7">
            <a:extLst>
              <a:ext uri="{FF2B5EF4-FFF2-40B4-BE49-F238E27FC236}">
                <a16:creationId xmlns:a16="http://schemas.microsoft.com/office/drawing/2014/main" id="{861844E4-407D-4CA1-A7FF-0D7D3EE52565}"/>
              </a:ext>
            </a:extLst>
          </p:cNvPr>
          <p:cNvSpPr/>
          <p:nvPr/>
        </p:nvSpPr>
        <p:spPr>
          <a:xfrm>
            <a:off x="260648" y="2344401"/>
            <a:ext cx="30243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FF00"/>
                </a:solidFill>
              </a:rPr>
              <a:t>APP</a:t>
            </a:r>
            <a:endParaRPr lang="zh-CN" altLang="en-US" sz="1400" dirty="0">
              <a:solidFill>
                <a:srgbClr val="FFFF00"/>
              </a:solidFill>
            </a:endParaRPr>
          </a:p>
        </p:txBody>
      </p:sp>
      <p:sp>
        <p:nvSpPr>
          <p:cNvPr id="9" name="右大括号 8">
            <a:extLst>
              <a:ext uri="{FF2B5EF4-FFF2-40B4-BE49-F238E27FC236}">
                <a16:creationId xmlns:a16="http://schemas.microsoft.com/office/drawing/2014/main" id="{AD10A21A-26D4-4BAE-8E89-166892D19C38}"/>
              </a:ext>
            </a:extLst>
          </p:cNvPr>
          <p:cNvSpPr/>
          <p:nvPr/>
        </p:nvSpPr>
        <p:spPr>
          <a:xfrm>
            <a:off x="3284984" y="2344401"/>
            <a:ext cx="432048" cy="191663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b="1" dirty="0"/>
          </a:p>
        </p:txBody>
      </p:sp>
      <p:sp>
        <p:nvSpPr>
          <p:cNvPr id="10" name="文本框 9">
            <a:extLst>
              <a:ext uri="{FF2B5EF4-FFF2-40B4-BE49-F238E27FC236}">
                <a16:creationId xmlns:a16="http://schemas.microsoft.com/office/drawing/2014/main" id="{6398714F-34A6-42DC-8119-AA54AFD604FC}"/>
              </a:ext>
            </a:extLst>
          </p:cNvPr>
          <p:cNvSpPr txBox="1"/>
          <p:nvPr/>
        </p:nvSpPr>
        <p:spPr>
          <a:xfrm>
            <a:off x="3762818" y="2294605"/>
            <a:ext cx="677108" cy="1966428"/>
          </a:xfrm>
          <a:prstGeom prst="rect">
            <a:avLst/>
          </a:prstGeom>
          <a:noFill/>
        </p:spPr>
        <p:txBody>
          <a:bodyPr vert="eaVert" wrap="square" rtlCol="0">
            <a:spAutoFit/>
          </a:bodyPr>
          <a:lstStyle/>
          <a:p>
            <a:r>
              <a:rPr lang="zh-CN" altLang="en-US" sz="1600" dirty="0">
                <a:solidFill>
                  <a:schemeClr val="bg1"/>
                </a:solidFill>
              </a:rPr>
              <a:t>每一层均具有某种能力的监检查点实现。</a:t>
            </a:r>
          </a:p>
        </p:txBody>
      </p:sp>
      <p:pic>
        <p:nvPicPr>
          <p:cNvPr id="11" name="图片 10">
            <a:extLst>
              <a:ext uri="{FF2B5EF4-FFF2-40B4-BE49-F238E27FC236}">
                <a16:creationId xmlns:a16="http://schemas.microsoft.com/office/drawing/2014/main" id="{315CF290-4146-4982-A94D-B3952E529AC8}"/>
              </a:ext>
            </a:extLst>
          </p:cNvPr>
          <p:cNvPicPr>
            <a:picLocks noChangeAspect="1"/>
          </p:cNvPicPr>
          <p:nvPr/>
        </p:nvPicPr>
        <p:blipFill>
          <a:blip r:embed="rId2"/>
          <a:stretch>
            <a:fillRect/>
          </a:stretch>
        </p:blipFill>
        <p:spPr>
          <a:xfrm>
            <a:off x="4439926" y="2371359"/>
            <a:ext cx="2373831" cy="2289386"/>
          </a:xfrm>
          <a:prstGeom prst="rect">
            <a:avLst/>
          </a:prstGeom>
        </p:spPr>
      </p:pic>
      <p:sp>
        <p:nvSpPr>
          <p:cNvPr id="12" name="矩形 11">
            <a:extLst>
              <a:ext uri="{FF2B5EF4-FFF2-40B4-BE49-F238E27FC236}">
                <a16:creationId xmlns:a16="http://schemas.microsoft.com/office/drawing/2014/main" id="{534AAEDE-56D0-413B-AF70-129BB149291A}"/>
              </a:ext>
            </a:extLst>
          </p:cNvPr>
          <p:cNvSpPr/>
          <p:nvPr/>
        </p:nvSpPr>
        <p:spPr>
          <a:xfrm>
            <a:off x="3287551" y="4691198"/>
            <a:ext cx="2952988" cy="369332"/>
          </a:xfrm>
          <a:prstGeom prst="rect">
            <a:avLst/>
          </a:prstGeom>
        </p:spPr>
        <p:txBody>
          <a:bodyPr wrap="none">
            <a:spAutoFit/>
          </a:bodyPr>
          <a:lstStyle/>
          <a:p>
            <a:r>
              <a:rPr lang="en-US" altLang="zh-CN" dirty="0">
                <a:solidFill>
                  <a:schemeClr val="bg1"/>
                </a:solidFill>
                <a:hlinkClick r:id="rId3">
                  <a:extLst>
                    <a:ext uri="{A12FA001-AC4F-418D-AE19-62706E023703}">
                      <ahyp:hlinkClr xmlns:ahyp="http://schemas.microsoft.com/office/drawing/2018/hyperlinkcolor" val="tx"/>
                    </a:ext>
                  </a:extLst>
                </a:hlinkClick>
              </a:rPr>
              <a:t>https://criu.org/Main_Page</a:t>
            </a:r>
            <a:endParaRPr lang="zh-CN" altLang="en-US" dirty="0">
              <a:solidFill>
                <a:schemeClr val="bg1"/>
              </a:solidFill>
            </a:endParaRPr>
          </a:p>
        </p:txBody>
      </p:sp>
    </p:spTree>
    <p:extLst>
      <p:ext uri="{BB962C8B-B14F-4D97-AF65-F5344CB8AC3E}">
        <p14:creationId xmlns:p14="http://schemas.microsoft.com/office/powerpoint/2010/main" val="1561973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日志消息</a:t>
            </a:r>
          </a:p>
        </p:txBody>
      </p:sp>
      <p:sp>
        <p:nvSpPr>
          <p:cNvPr id="3" name="圆角矩形 2">
            <a:extLst>
              <a:ext uri="{FF2B5EF4-FFF2-40B4-BE49-F238E27FC236}">
                <a16:creationId xmlns:a16="http://schemas.microsoft.com/office/drawing/2014/main" id="{8F409F0B-D6C4-46DA-9D70-5BD1937D211B}"/>
              </a:ext>
            </a:extLst>
          </p:cNvPr>
          <p:cNvSpPr/>
          <p:nvPr/>
        </p:nvSpPr>
        <p:spPr>
          <a:xfrm>
            <a:off x="260648" y="1275606"/>
            <a:ext cx="6302035" cy="36933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后备选择</a:t>
            </a:r>
            <a:endParaRPr lang="en-US" altLang="zh-CN" sz="1600" b="1" dirty="0">
              <a:solidFill>
                <a:schemeClr val="tx1"/>
              </a:solidFill>
            </a:endParaRPr>
          </a:p>
        </p:txBody>
      </p:sp>
      <p:sp>
        <p:nvSpPr>
          <p:cNvPr id="4" name="矩形 3"/>
          <p:cNvSpPr/>
          <p:nvPr/>
        </p:nvSpPr>
        <p:spPr>
          <a:xfrm>
            <a:off x="260648" y="1621448"/>
            <a:ext cx="6302034" cy="830997"/>
          </a:xfrm>
          <a:prstGeom prst="rect">
            <a:avLst/>
          </a:prstGeom>
        </p:spPr>
        <p:txBody>
          <a:bodyPr wrap="square">
            <a:spAutoFit/>
          </a:bodyPr>
          <a:lstStyle/>
          <a:p>
            <a:pPr>
              <a:lnSpc>
                <a:spcPct val="150000"/>
              </a:lnSpc>
            </a:pPr>
            <a:r>
              <a:rPr lang="zh-CN" altLang="en-US" sz="1600" dirty="0">
                <a:solidFill>
                  <a:schemeClr val="bg1"/>
                </a:solidFill>
              </a:rPr>
              <a:t>检查点的代价过高，通过“重放（</a:t>
            </a:r>
            <a:r>
              <a:rPr lang="en-US" altLang="zh-CN" sz="1600" dirty="0">
                <a:solidFill>
                  <a:schemeClr val="bg1"/>
                </a:solidFill>
              </a:rPr>
              <a:t>replay</a:t>
            </a:r>
            <a:r>
              <a:rPr lang="zh-CN" altLang="en-US" sz="1600" dirty="0">
                <a:solidFill>
                  <a:schemeClr val="bg1"/>
                </a:solidFill>
              </a:rPr>
              <a:t>）”的方式达到一个全局一致的状态而不需要从持久存储中恢复该状态</a:t>
            </a:r>
            <a:r>
              <a:rPr lang="en-US" altLang="zh-CN" sz="1600" dirty="0">
                <a:solidFill>
                  <a:schemeClr val="bg1"/>
                </a:solidFill>
              </a:rPr>
              <a:t>=&gt;</a:t>
            </a:r>
            <a:r>
              <a:rPr lang="zh-CN" altLang="en-US" sz="1600" dirty="0">
                <a:solidFill>
                  <a:schemeClr val="bg1"/>
                </a:solidFill>
              </a:rPr>
              <a:t>在日志中持久化消息；</a:t>
            </a:r>
          </a:p>
        </p:txBody>
      </p:sp>
      <p:pic>
        <p:nvPicPr>
          <p:cNvPr id="5" name="图片 4"/>
          <p:cNvPicPr>
            <a:picLocks noChangeAspect="1"/>
          </p:cNvPicPr>
          <p:nvPr/>
        </p:nvPicPr>
        <p:blipFill>
          <a:blip r:embed="rId2"/>
          <a:stretch>
            <a:fillRect/>
          </a:stretch>
        </p:blipFill>
        <p:spPr>
          <a:xfrm>
            <a:off x="323577" y="2424333"/>
            <a:ext cx="6211358" cy="2601402"/>
          </a:xfrm>
          <a:prstGeom prst="rect">
            <a:avLst/>
          </a:prstGeom>
        </p:spPr>
      </p:pic>
    </p:spTree>
    <p:extLst>
      <p:ext uri="{BB962C8B-B14F-4D97-AF65-F5344CB8AC3E}">
        <p14:creationId xmlns:p14="http://schemas.microsoft.com/office/powerpoint/2010/main" val="3295122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消息记录和一致性</a:t>
            </a:r>
          </a:p>
        </p:txBody>
      </p:sp>
      <p:pic>
        <p:nvPicPr>
          <p:cNvPr id="3" name="图片 2"/>
          <p:cNvPicPr>
            <a:picLocks noChangeAspect="1"/>
          </p:cNvPicPr>
          <p:nvPr/>
        </p:nvPicPr>
        <p:blipFill>
          <a:blip r:embed="rId2"/>
          <a:stretch>
            <a:fillRect/>
          </a:stretch>
        </p:blipFill>
        <p:spPr>
          <a:xfrm>
            <a:off x="188640" y="1166606"/>
            <a:ext cx="6336704" cy="3827911"/>
          </a:xfrm>
          <a:prstGeom prst="rect">
            <a:avLst/>
          </a:prstGeom>
        </p:spPr>
      </p:pic>
    </p:spTree>
    <p:extLst>
      <p:ext uri="{BB962C8B-B14F-4D97-AF65-F5344CB8AC3E}">
        <p14:creationId xmlns:p14="http://schemas.microsoft.com/office/powerpoint/2010/main" val="19329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消息记录的模式</a:t>
            </a:r>
          </a:p>
        </p:txBody>
      </p:sp>
      <p:pic>
        <p:nvPicPr>
          <p:cNvPr id="3" name="图片 2"/>
          <p:cNvPicPr>
            <a:picLocks noChangeAspect="1"/>
          </p:cNvPicPr>
          <p:nvPr/>
        </p:nvPicPr>
        <p:blipFill>
          <a:blip r:embed="rId2"/>
          <a:stretch>
            <a:fillRect/>
          </a:stretch>
        </p:blipFill>
        <p:spPr>
          <a:xfrm>
            <a:off x="116633" y="1692478"/>
            <a:ext cx="6624736" cy="2892255"/>
          </a:xfrm>
          <a:prstGeom prst="rect">
            <a:avLst/>
          </a:prstGeom>
        </p:spPr>
      </p:pic>
    </p:spTree>
    <p:extLst>
      <p:ext uri="{BB962C8B-B14F-4D97-AF65-F5344CB8AC3E}">
        <p14:creationId xmlns:p14="http://schemas.microsoft.com/office/powerpoint/2010/main" val="2191724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消息记录的模式</a:t>
            </a:r>
          </a:p>
        </p:txBody>
      </p:sp>
      <p:pic>
        <p:nvPicPr>
          <p:cNvPr id="3" name="图片 2"/>
          <p:cNvPicPr>
            <a:picLocks noChangeAspect="1"/>
          </p:cNvPicPr>
          <p:nvPr/>
        </p:nvPicPr>
        <p:blipFill>
          <a:blip r:embed="rId2"/>
          <a:stretch>
            <a:fillRect/>
          </a:stretch>
        </p:blipFill>
        <p:spPr>
          <a:xfrm>
            <a:off x="116632" y="1131590"/>
            <a:ext cx="6552728" cy="1889590"/>
          </a:xfrm>
          <a:prstGeom prst="rect">
            <a:avLst/>
          </a:prstGeom>
        </p:spPr>
      </p:pic>
      <p:pic>
        <p:nvPicPr>
          <p:cNvPr id="4" name="图片 3"/>
          <p:cNvPicPr>
            <a:picLocks noChangeAspect="1"/>
          </p:cNvPicPr>
          <p:nvPr/>
        </p:nvPicPr>
        <p:blipFill>
          <a:blip r:embed="rId3"/>
          <a:stretch>
            <a:fillRect/>
          </a:stretch>
        </p:blipFill>
        <p:spPr>
          <a:xfrm>
            <a:off x="116632" y="3003798"/>
            <a:ext cx="6552728" cy="1841120"/>
          </a:xfrm>
          <a:prstGeom prst="rect">
            <a:avLst/>
          </a:prstGeom>
        </p:spPr>
      </p:pic>
    </p:spTree>
    <p:extLst>
      <p:ext uri="{BB962C8B-B14F-4D97-AF65-F5344CB8AC3E}">
        <p14:creationId xmlns:p14="http://schemas.microsoft.com/office/powerpoint/2010/main" val="1678835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D1F382-B623-46F4-B7B8-EEEFBAC30B6B}"/>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面向恢复的计算（</a:t>
            </a:r>
            <a:r>
              <a:rPr kumimoji="1" lang="en-US" altLang="zh-CN" b="1" dirty="0" err="1">
                <a:solidFill>
                  <a:schemeClr val="bg1"/>
                </a:solidFill>
                <a:latin typeface="宋体"/>
                <a:ea typeface="宋体"/>
                <a:cs typeface="宋体"/>
              </a:rPr>
              <a:t>RoC</a:t>
            </a:r>
            <a:r>
              <a:rPr kumimoji="1" lang="zh-CN" altLang="en-US" b="1" dirty="0">
                <a:solidFill>
                  <a:schemeClr val="bg1"/>
                </a:solidFill>
                <a:latin typeface="宋体"/>
                <a:ea typeface="宋体"/>
                <a:cs typeface="宋体"/>
              </a:rPr>
              <a:t>）</a:t>
            </a:r>
          </a:p>
        </p:txBody>
      </p:sp>
      <p:sp>
        <p:nvSpPr>
          <p:cNvPr id="3" name="矩形 2"/>
          <p:cNvSpPr/>
          <p:nvPr/>
        </p:nvSpPr>
        <p:spPr>
          <a:xfrm>
            <a:off x="260648" y="1995686"/>
            <a:ext cx="6302034" cy="1569660"/>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1600" dirty="0">
                <a:solidFill>
                  <a:schemeClr val="bg1"/>
                </a:solidFill>
              </a:rPr>
              <a:t>UC Berkeley/Stanford </a:t>
            </a:r>
            <a:r>
              <a:rPr lang="zh-CN" altLang="en-US" sz="1600" dirty="0">
                <a:solidFill>
                  <a:schemeClr val="bg1"/>
                </a:solidFill>
              </a:rPr>
              <a:t>提出的一种计算模式；</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只需要重启一部分系统；</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构成系统的组件尽可能分离，组件和组件之间的关联尽可能简单；</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可以使用检查点和恢复技术而不影响系统的继续运行；</a:t>
            </a:r>
            <a:endParaRPr lang="en-US" altLang="zh-CN" sz="1600" dirty="0">
              <a:solidFill>
                <a:schemeClr val="bg1"/>
              </a:solidFill>
            </a:endParaRPr>
          </a:p>
        </p:txBody>
      </p:sp>
    </p:spTree>
    <p:extLst>
      <p:ext uri="{BB962C8B-B14F-4D97-AF65-F5344CB8AC3E}">
        <p14:creationId xmlns:p14="http://schemas.microsoft.com/office/powerpoint/2010/main" val="2471537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20888" y="2427734"/>
            <a:ext cx="1584176" cy="830997"/>
          </a:xfrm>
          <a:prstGeom prst="rect">
            <a:avLst/>
          </a:prstGeom>
          <a:noFill/>
        </p:spPr>
        <p:txBody>
          <a:bodyPr wrap="square" rtlCol="0">
            <a:spAutoFit/>
          </a:bodyPr>
          <a:lstStyle/>
          <a:p>
            <a:r>
              <a:rPr lang="zh-CN" altLang="en-US" sz="4800" b="1" dirty="0">
                <a:solidFill>
                  <a:schemeClr val="bg1"/>
                </a:solidFill>
              </a:rPr>
              <a:t>谢谢！</a:t>
            </a:r>
          </a:p>
        </p:txBody>
      </p:sp>
    </p:spTree>
    <p:extLst>
      <p:ext uri="{BB962C8B-B14F-4D97-AF65-F5344CB8AC3E}">
        <p14:creationId xmlns:p14="http://schemas.microsoft.com/office/powerpoint/2010/main" val="193774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475FBA7-19FD-4FE6-AC75-8FFBFDFAD705}"/>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可靠性</a:t>
            </a:r>
            <a:r>
              <a:rPr kumimoji="1" lang="en-US" altLang="zh-CN" b="1" dirty="0">
                <a:solidFill>
                  <a:schemeClr val="bg1"/>
                </a:solidFill>
                <a:latin typeface="宋体"/>
                <a:ea typeface="宋体"/>
                <a:cs typeface="宋体"/>
              </a:rPr>
              <a:t>(Reliability) VS </a:t>
            </a:r>
            <a:r>
              <a:rPr kumimoji="1" lang="zh-CN" altLang="en-US" b="1" dirty="0">
                <a:solidFill>
                  <a:schemeClr val="bg1"/>
                </a:solidFill>
                <a:latin typeface="宋体"/>
                <a:ea typeface="宋体"/>
                <a:cs typeface="宋体"/>
              </a:rPr>
              <a:t>可用性（</a:t>
            </a:r>
            <a:r>
              <a:rPr kumimoji="1" lang="en-US" altLang="zh-CN" b="1" dirty="0">
                <a:solidFill>
                  <a:schemeClr val="bg1"/>
                </a:solidFill>
                <a:latin typeface="宋体"/>
                <a:ea typeface="宋体"/>
                <a:cs typeface="宋体"/>
              </a:rPr>
              <a:t>Availability</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75BC5BE4-E5EA-4EC7-8EC0-9FED70925F1D}"/>
              </a:ext>
            </a:extLst>
          </p:cNvPr>
          <p:cNvSpPr/>
          <p:nvPr/>
        </p:nvSpPr>
        <p:spPr>
          <a:xfrm>
            <a:off x="277982" y="1419622"/>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组件 </a:t>
            </a:r>
            <a:r>
              <a:rPr lang="en-US" altLang="zh-CN" sz="1600" b="1" dirty="0">
                <a:solidFill>
                  <a:schemeClr val="tx1"/>
                </a:solidFill>
              </a:rPr>
              <a:t>C </a:t>
            </a:r>
            <a:r>
              <a:rPr lang="zh-CN" altLang="en-US" sz="1600" b="1" dirty="0">
                <a:solidFill>
                  <a:schemeClr val="tx1"/>
                </a:solidFill>
              </a:rPr>
              <a:t>的可靠性 </a:t>
            </a:r>
            <a:r>
              <a:rPr lang="en-US" altLang="zh-CN" sz="1600" b="1" dirty="0">
                <a:solidFill>
                  <a:schemeClr val="tx1"/>
                </a:solidFill>
              </a:rPr>
              <a:t>R(t)</a:t>
            </a:r>
          </a:p>
        </p:txBody>
      </p:sp>
      <p:sp>
        <p:nvSpPr>
          <p:cNvPr id="4" name="文本框 3">
            <a:extLst>
              <a:ext uri="{FF2B5EF4-FFF2-40B4-BE49-F238E27FC236}">
                <a16:creationId xmlns:a16="http://schemas.microsoft.com/office/drawing/2014/main" id="{086E317C-4393-409E-A9C3-B1CD4791D86C}"/>
              </a:ext>
            </a:extLst>
          </p:cNvPr>
          <p:cNvSpPr txBox="1"/>
          <p:nvPr/>
        </p:nvSpPr>
        <p:spPr>
          <a:xfrm>
            <a:off x="257233" y="1824568"/>
            <a:ext cx="6120680" cy="781624"/>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组件 </a:t>
            </a:r>
            <a:r>
              <a:rPr lang="en-US" altLang="zh-CN" sz="1600" dirty="0">
                <a:solidFill>
                  <a:schemeClr val="bg1"/>
                </a:solidFill>
              </a:rPr>
              <a:t>C </a:t>
            </a:r>
            <a:r>
              <a:rPr lang="zh-CN" altLang="en-US" sz="1600" dirty="0">
                <a:solidFill>
                  <a:schemeClr val="bg1"/>
                </a:solidFill>
              </a:rPr>
              <a:t>从开始时刻 </a:t>
            </a:r>
            <a:r>
              <a:rPr lang="en-US" altLang="zh-CN" sz="1600" dirty="0">
                <a:solidFill>
                  <a:schemeClr val="bg1"/>
                </a:solidFill>
              </a:rPr>
              <a:t>T = 0</a:t>
            </a:r>
            <a:r>
              <a:rPr lang="zh-CN" altLang="en-US" sz="1600" dirty="0">
                <a:solidFill>
                  <a:schemeClr val="bg1"/>
                </a:solidFill>
              </a:rPr>
              <a:t>其，经历</a:t>
            </a:r>
            <a:r>
              <a:rPr lang="en-US" altLang="zh-CN" sz="1600" dirty="0">
                <a:solidFill>
                  <a:schemeClr val="bg1"/>
                </a:solidFill>
              </a:rPr>
              <a:t>[0, t)</a:t>
            </a:r>
            <a:r>
              <a:rPr lang="zh-CN" altLang="en-US" sz="1600" dirty="0">
                <a:solidFill>
                  <a:schemeClr val="bg1"/>
                </a:solidFill>
              </a:rPr>
              <a:t>一段事件仍然能够提供正常功能的条件概率；</a:t>
            </a:r>
            <a:endParaRPr lang="en-US" altLang="zh-CN" sz="1600" dirty="0">
              <a:solidFill>
                <a:schemeClr val="bg1"/>
              </a:solidFill>
            </a:endParaRPr>
          </a:p>
        </p:txBody>
      </p:sp>
      <p:sp>
        <p:nvSpPr>
          <p:cNvPr id="5" name="圆角矩形 2">
            <a:extLst>
              <a:ext uri="{FF2B5EF4-FFF2-40B4-BE49-F238E27FC236}">
                <a16:creationId xmlns:a16="http://schemas.microsoft.com/office/drawing/2014/main" id="{EAC36C14-6416-4141-B99F-86A5856F954C}"/>
              </a:ext>
            </a:extLst>
          </p:cNvPr>
          <p:cNvSpPr/>
          <p:nvPr/>
        </p:nvSpPr>
        <p:spPr>
          <a:xfrm>
            <a:off x="277982" y="271036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传统的度量</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54F19B95-D7DE-4040-BC04-41D3EE55724A}"/>
              </a:ext>
            </a:extLst>
          </p:cNvPr>
          <p:cNvSpPr txBox="1"/>
          <p:nvPr/>
        </p:nvSpPr>
        <p:spPr>
          <a:xfrm>
            <a:off x="286788" y="3181774"/>
            <a:ext cx="6120680" cy="115268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平均失效时间（</a:t>
            </a:r>
            <a:r>
              <a:rPr lang="en-US" altLang="zh-CN" sz="1600" dirty="0">
                <a:solidFill>
                  <a:schemeClr val="bg1"/>
                </a:solidFill>
              </a:rPr>
              <a:t>MTTF</a:t>
            </a:r>
            <a:r>
              <a:rPr lang="zh-CN" altLang="en-US" sz="1600" dirty="0">
                <a:solidFill>
                  <a:schemeClr val="bg1"/>
                </a:solidFill>
              </a:rPr>
              <a:t>）：直到组件失效的平均时间；</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平均恢复时间（</a:t>
            </a:r>
            <a:r>
              <a:rPr lang="en-US" altLang="zh-CN" sz="1600" dirty="0">
                <a:solidFill>
                  <a:schemeClr val="bg1"/>
                </a:solidFill>
              </a:rPr>
              <a:t>MTTR</a:t>
            </a:r>
            <a:r>
              <a:rPr lang="zh-CN" altLang="en-US" sz="1600" dirty="0">
                <a:solidFill>
                  <a:schemeClr val="bg1"/>
                </a:solidFill>
              </a:rPr>
              <a:t>）</a:t>
            </a:r>
            <a:r>
              <a:rPr lang="en-US" altLang="zh-CN" sz="1600" dirty="0">
                <a:solidFill>
                  <a:schemeClr val="bg1"/>
                </a:solidFill>
              </a:rPr>
              <a:t>:   </a:t>
            </a:r>
            <a:r>
              <a:rPr lang="zh-CN" altLang="en-US" sz="1600" dirty="0">
                <a:solidFill>
                  <a:schemeClr val="bg1"/>
                </a:solidFill>
              </a:rPr>
              <a:t>恢复一个组件的平均时间；</a:t>
            </a:r>
            <a:r>
              <a:rPr lang="en-US" altLang="zh-CN" sz="1600" dirty="0">
                <a:solidFill>
                  <a:schemeClr val="bg1"/>
                </a:solidFill>
              </a:rPr>
              <a:t> </a:t>
            </a:r>
          </a:p>
          <a:p>
            <a:pPr marL="285750" indent="-285750">
              <a:lnSpc>
                <a:spcPct val="150000"/>
              </a:lnSpc>
              <a:buFont typeface="Wingdings" panose="05000000000000000000" pitchFamily="2" charset="2"/>
              <a:buChar char="p"/>
            </a:pPr>
            <a:r>
              <a:rPr lang="zh-CN" altLang="en-US" sz="1600" dirty="0">
                <a:solidFill>
                  <a:schemeClr val="bg1"/>
                </a:solidFill>
              </a:rPr>
              <a:t>两次失效的平均时间（</a:t>
            </a:r>
            <a:r>
              <a:rPr lang="en-US" altLang="zh-CN" sz="1600" dirty="0">
                <a:solidFill>
                  <a:schemeClr val="bg1"/>
                </a:solidFill>
              </a:rPr>
              <a:t>MTBF</a:t>
            </a:r>
            <a:r>
              <a:rPr lang="zh-CN" altLang="en-US" sz="1600" dirty="0">
                <a:solidFill>
                  <a:schemeClr val="bg1"/>
                </a:solidFill>
              </a:rPr>
              <a:t>）</a:t>
            </a:r>
            <a:r>
              <a:rPr lang="en-US" altLang="zh-CN" sz="1600" dirty="0">
                <a:solidFill>
                  <a:schemeClr val="bg1"/>
                </a:solidFill>
              </a:rPr>
              <a:t>:   MTTF + MTTR</a:t>
            </a:r>
          </a:p>
        </p:txBody>
      </p:sp>
    </p:spTree>
    <p:extLst>
      <p:ext uri="{BB962C8B-B14F-4D97-AF65-F5344CB8AC3E}">
        <p14:creationId xmlns:p14="http://schemas.microsoft.com/office/powerpoint/2010/main" val="180360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2B9881-69D2-44A0-BA7E-8B2103678CFE}"/>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可靠性</a:t>
            </a:r>
            <a:r>
              <a:rPr kumimoji="1" lang="en-US" altLang="zh-CN" b="1" dirty="0">
                <a:solidFill>
                  <a:schemeClr val="bg1"/>
                </a:solidFill>
                <a:latin typeface="宋体"/>
                <a:ea typeface="宋体"/>
                <a:cs typeface="宋体"/>
              </a:rPr>
              <a:t>(Reliability) VS </a:t>
            </a:r>
            <a:r>
              <a:rPr kumimoji="1" lang="zh-CN" altLang="en-US" b="1" dirty="0">
                <a:solidFill>
                  <a:schemeClr val="bg1"/>
                </a:solidFill>
                <a:latin typeface="宋体"/>
                <a:ea typeface="宋体"/>
                <a:cs typeface="宋体"/>
              </a:rPr>
              <a:t>可用性（</a:t>
            </a:r>
            <a:r>
              <a:rPr kumimoji="1" lang="en-US" altLang="zh-CN" b="1" dirty="0">
                <a:solidFill>
                  <a:schemeClr val="bg1"/>
                </a:solidFill>
                <a:latin typeface="宋体"/>
                <a:ea typeface="宋体"/>
                <a:cs typeface="宋体"/>
              </a:rPr>
              <a:t>Availability</a:t>
            </a:r>
            <a:r>
              <a:rPr kumimoji="1" lang="zh-CN" altLang="en-US" b="1" dirty="0">
                <a:solidFill>
                  <a:schemeClr val="bg1"/>
                </a:solidFill>
                <a:latin typeface="宋体"/>
                <a:ea typeface="宋体"/>
                <a:cs typeface="宋体"/>
              </a:rPr>
              <a:t>）</a:t>
            </a:r>
          </a:p>
        </p:txBody>
      </p:sp>
      <p:sp>
        <p:nvSpPr>
          <p:cNvPr id="3" name="圆角矩形 2">
            <a:extLst>
              <a:ext uri="{FF2B5EF4-FFF2-40B4-BE49-F238E27FC236}">
                <a16:creationId xmlns:a16="http://schemas.microsoft.com/office/drawing/2014/main" id="{CDD51818-D9CC-4FE6-9AF4-26B3253D746F}"/>
              </a:ext>
            </a:extLst>
          </p:cNvPr>
          <p:cNvSpPr/>
          <p:nvPr/>
        </p:nvSpPr>
        <p:spPr>
          <a:xfrm>
            <a:off x="188640" y="1583954"/>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组件 </a:t>
            </a:r>
            <a:r>
              <a:rPr lang="en-US" altLang="zh-CN" sz="1600" b="1" dirty="0">
                <a:solidFill>
                  <a:schemeClr val="tx1"/>
                </a:solidFill>
              </a:rPr>
              <a:t>C </a:t>
            </a:r>
            <a:r>
              <a:rPr lang="zh-CN" altLang="en-US" sz="1600" b="1" dirty="0">
                <a:solidFill>
                  <a:schemeClr val="tx1"/>
                </a:solidFill>
              </a:rPr>
              <a:t>的可用性 </a:t>
            </a:r>
            <a:r>
              <a:rPr lang="en-US" altLang="zh-CN" sz="1600" b="1" dirty="0">
                <a:solidFill>
                  <a:schemeClr val="tx1"/>
                </a:solidFill>
              </a:rPr>
              <a:t>A(t)</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F0AACC4-0008-4072-AB91-AABBEFE58D57}"/>
                  </a:ext>
                </a:extLst>
              </p:cNvPr>
              <p:cNvSpPr txBox="1"/>
              <p:nvPr/>
            </p:nvSpPr>
            <p:spPr>
              <a:xfrm>
                <a:off x="188640" y="1943994"/>
                <a:ext cx="6120680" cy="133972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在 </a:t>
                </a:r>
                <a:r>
                  <a:rPr lang="en-US" altLang="zh-CN" sz="1600" dirty="0">
                    <a:solidFill>
                      <a:schemeClr val="bg1"/>
                    </a:solidFill>
                  </a:rPr>
                  <a:t>[0,</a:t>
                </a:r>
                <a:r>
                  <a:rPr lang="zh-CN" altLang="en-US" sz="1600" dirty="0">
                    <a:solidFill>
                      <a:schemeClr val="bg1"/>
                    </a:solidFill>
                  </a:rPr>
                  <a:t> </a:t>
                </a:r>
                <a:r>
                  <a:rPr lang="en-US" altLang="zh-CN" sz="1600" dirty="0">
                    <a:solidFill>
                      <a:schemeClr val="bg1"/>
                    </a:solidFill>
                  </a:rPr>
                  <a:t>t)</a:t>
                </a:r>
                <a:r>
                  <a:rPr lang="zh-CN" altLang="en-US" sz="1600" dirty="0">
                    <a:solidFill>
                      <a:schemeClr val="bg1"/>
                    </a:solidFill>
                  </a:rPr>
                  <a:t> 时间段内，组件 </a:t>
                </a:r>
                <a:r>
                  <a:rPr lang="en-US" altLang="zh-CN" sz="1600" dirty="0">
                    <a:solidFill>
                      <a:schemeClr val="bg1"/>
                    </a:solidFill>
                  </a:rPr>
                  <a:t>C </a:t>
                </a:r>
                <a:r>
                  <a:rPr lang="zh-CN" altLang="en-US" sz="1600" dirty="0">
                    <a:solidFill>
                      <a:schemeClr val="bg1"/>
                    </a:solidFill>
                  </a:rPr>
                  <a:t>可用的时间比例；</a:t>
                </a:r>
                <a:endParaRPr lang="en-US" altLang="zh-CN" sz="1600" dirty="0">
                  <a:solidFill>
                    <a:schemeClr val="bg1"/>
                  </a:solidFill>
                </a:endParaRPr>
              </a:p>
              <a:p>
                <a:pPr marL="285750" indent="-285750">
                  <a:lnSpc>
                    <a:spcPct val="150000"/>
                  </a:lnSpc>
                  <a:buFont typeface="Wingdings" panose="05000000000000000000" pitchFamily="2" charset="2"/>
                  <a:buChar char="p"/>
                </a:pPr>
                <a:r>
                  <a:rPr lang="zh-CN" altLang="en-US" sz="1600" dirty="0">
                    <a:solidFill>
                      <a:schemeClr val="bg1"/>
                    </a:solidFill>
                  </a:rPr>
                  <a:t>长期可用表示为：</a:t>
                </a:r>
                <a14:m>
                  <m:oMath xmlns:m="http://schemas.openxmlformats.org/officeDocument/2006/math">
                    <m:r>
                      <m:rPr>
                        <m:sty m:val="p"/>
                      </m:rPr>
                      <a:rPr lang="en-US" altLang="zh-CN" sz="1600" i="1" dirty="0">
                        <a:solidFill>
                          <a:schemeClr val="bg1"/>
                        </a:solidFill>
                        <a:latin typeface="Cambria Math" panose="02040503050406030204" pitchFamily="18" charset="0"/>
                      </a:rPr>
                      <m:t>A</m:t>
                    </m:r>
                    <m:r>
                      <a:rPr lang="en-US" altLang="zh-CN" sz="1600" b="0" i="1" dirty="0" smtClean="0">
                        <a:solidFill>
                          <a:schemeClr val="bg1"/>
                        </a:solidFill>
                        <a:latin typeface="Cambria Math" panose="02040503050406030204" pitchFamily="18" charset="0"/>
                      </a:rPr>
                      <m:t>, </m:t>
                    </m:r>
                    <m:r>
                      <a:rPr lang="en-US" altLang="zh-CN" sz="1600" b="0" i="1" dirty="0" smtClean="0">
                        <a:solidFill>
                          <a:schemeClr val="bg1"/>
                        </a:solidFill>
                        <a:latin typeface="Cambria Math" panose="02040503050406030204" pitchFamily="18" charset="0"/>
                      </a:rPr>
                      <m:t>𝐴</m:t>
                    </m:r>
                    <m:r>
                      <a:rPr lang="en-US" altLang="zh-CN" sz="1600" b="0" i="1" dirty="0" smtClean="0">
                        <a:solidFill>
                          <a:schemeClr val="bg1"/>
                        </a:solidFill>
                        <a:latin typeface="Cambria Math" panose="02040503050406030204" pitchFamily="18" charset="0"/>
                      </a:rPr>
                      <m:t>(∞)</m:t>
                    </m:r>
                  </m:oMath>
                </a14:m>
                <a:r>
                  <a:rPr lang="en-US" altLang="zh-CN" sz="1600" dirty="0">
                    <a:solidFill>
                      <a:schemeClr val="bg1"/>
                    </a:solidFill>
                  </a:rPr>
                  <a:t>;</a:t>
                </a:r>
              </a:p>
              <a:p>
                <a:pPr marL="285750" indent="-285750">
                  <a:lnSpc>
                    <a:spcPct val="150000"/>
                  </a:lnSpc>
                  <a:buFont typeface="Wingdings" panose="05000000000000000000" pitchFamily="2" charset="2"/>
                  <a:buChar char="p"/>
                </a:pPr>
                <a:r>
                  <a:rPr lang="zh-CN" altLang="en-US" sz="1600" dirty="0">
                    <a:solidFill>
                      <a:schemeClr val="bg1"/>
                    </a:solidFill>
                  </a:rPr>
                  <a:t>注意 </a:t>
                </a:r>
                <a14:m>
                  <m:oMath xmlns:m="http://schemas.openxmlformats.org/officeDocument/2006/math">
                    <m:r>
                      <a:rPr lang="en-US" altLang="zh-CN" sz="1600" b="0" i="1" smtClean="0">
                        <a:solidFill>
                          <a:schemeClr val="bg1"/>
                        </a:solidFill>
                        <a:latin typeface="Cambria Math" panose="02040503050406030204" pitchFamily="18" charset="0"/>
                      </a:rPr>
                      <m:t>𝐴</m:t>
                    </m:r>
                    <m:r>
                      <a:rPr lang="en-US" altLang="zh-CN" sz="1600" b="0" i="1" smtClean="0">
                        <a:solidFill>
                          <a:schemeClr val="bg1"/>
                        </a:solidFill>
                        <a:latin typeface="Cambria Math" panose="02040503050406030204" pitchFamily="18" charset="0"/>
                      </a:rPr>
                      <m:t>=</m:t>
                    </m:r>
                    <m:f>
                      <m:fPr>
                        <m:ctrlPr>
                          <a:rPr lang="en-US" altLang="zh-CN" sz="1600" b="0" i="1" smtClean="0">
                            <a:solidFill>
                              <a:schemeClr val="bg1"/>
                            </a:solidFill>
                            <a:latin typeface="Cambria Math" panose="02040503050406030204" pitchFamily="18" charset="0"/>
                          </a:rPr>
                        </m:ctrlPr>
                      </m:fPr>
                      <m:num>
                        <m:r>
                          <a:rPr lang="en-US" altLang="zh-CN" sz="1600" b="0" i="1" smtClean="0">
                            <a:solidFill>
                              <a:schemeClr val="bg1"/>
                            </a:solidFill>
                            <a:latin typeface="Cambria Math" panose="02040503050406030204" pitchFamily="18" charset="0"/>
                          </a:rPr>
                          <m:t>𝑀𝑇𝑇𝐹</m:t>
                        </m:r>
                      </m:num>
                      <m:den>
                        <m:r>
                          <a:rPr lang="en-US" altLang="zh-CN" sz="1600" b="0" i="1" smtClean="0">
                            <a:solidFill>
                              <a:schemeClr val="bg1"/>
                            </a:solidFill>
                            <a:latin typeface="Cambria Math" panose="02040503050406030204" pitchFamily="18" charset="0"/>
                          </a:rPr>
                          <m:t>𝑀𝑇𝐵𝐹</m:t>
                        </m:r>
                      </m:den>
                    </m:f>
                  </m:oMath>
                </a14:m>
                <a:r>
                  <a:rPr lang="en-US" altLang="zh-CN" sz="1600" dirty="0">
                    <a:solidFill>
                      <a:schemeClr val="bg1"/>
                    </a:solidFill>
                  </a:rPr>
                  <a:t>=</a:t>
                </a:r>
                <a14:m>
                  <m:oMath xmlns:m="http://schemas.openxmlformats.org/officeDocument/2006/math">
                    <m:f>
                      <m:fPr>
                        <m:ctrlPr>
                          <a:rPr lang="en-US" altLang="zh-CN" sz="1600" i="1" dirty="0" smtClean="0">
                            <a:solidFill>
                              <a:schemeClr val="bg1"/>
                            </a:solidFill>
                            <a:latin typeface="Cambria Math" panose="02040503050406030204" pitchFamily="18" charset="0"/>
                          </a:rPr>
                        </m:ctrlPr>
                      </m:fPr>
                      <m:num>
                        <m:r>
                          <a:rPr lang="en-US" altLang="zh-CN" sz="1600" b="0" i="1" dirty="0" smtClean="0">
                            <a:solidFill>
                              <a:schemeClr val="bg1"/>
                            </a:solidFill>
                            <a:latin typeface="Cambria Math" panose="02040503050406030204" pitchFamily="18" charset="0"/>
                          </a:rPr>
                          <m:t>𝑀𝑇𝑇𝐹</m:t>
                        </m:r>
                      </m:num>
                      <m:den>
                        <m:r>
                          <a:rPr lang="en-US" altLang="zh-CN" sz="1600" b="0" i="1" dirty="0" smtClean="0">
                            <a:solidFill>
                              <a:schemeClr val="bg1"/>
                            </a:solidFill>
                            <a:latin typeface="Cambria Math" panose="02040503050406030204" pitchFamily="18" charset="0"/>
                          </a:rPr>
                          <m:t>𝑀𝑇𝑇𝑅</m:t>
                        </m:r>
                        <m:r>
                          <a:rPr lang="en-US" altLang="zh-CN" sz="1600" b="0" i="1" dirty="0" smtClean="0">
                            <a:solidFill>
                              <a:schemeClr val="bg1"/>
                            </a:solidFill>
                            <a:latin typeface="Cambria Math" panose="02040503050406030204" pitchFamily="18" charset="0"/>
                          </a:rPr>
                          <m:t>+</m:t>
                        </m:r>
                        <m:r>
                          <a:rPr lang="en-US" altLang="zh-CN" sz="1600" b="0" i="1" dirty="0" smtClean="0">
                            <a:solidFill>
                              <a:schemeClr val="bg1"/>
                            </a:solidFill>
                            <a:latin typeface="Cambria Math" panose="02040503050406030204" pitchFamily="18" charset="0"/>
                          </a:rPr>
                          <m:t>𝑀𝑇𝑇𝐹</m:t>
                        </m:r>
                      </m:den>
                    </m:f>
                  </m:oMath>
                </a14:m>
                <a:endParaRPr lang="en-US" altLang="zh-CN" sz="1600" dirty="0">
                  <a:solidFill>
                    <a:schemeClr val="bg1"/>
                  </a:solidFill>
                </a:endParaRPr>
              </a:p>
            </p:txBody>
          </p:sp>
        </mc:Choice>
        <mc:Fallback xmlns="">
          <p:sp>
            <p:nvSpPr>
              <p:cNvPr id="4" name="文本框 3">
                <a:extLst>
                  <a:ext uri="{FF2B5EF4-FFF2-40B4-BE49-F238E27FC236}">
                    <a16:creationId xmlns:a16="http://schemas.microsoft.com/office/drawing/2014/main" id="{DF0AACC4-0008-4072-AB91-AABBEFE58D57}"/>
                  </a:ext>
                </a:extLst>
              </p:cNvPr>
              <p:cNvSpPr txBox="1">
                <a:spLocks noRot="1" noChangeAspect="1" noMove="1" noResize="1" noEditPoints="1" noAdjustHandles="1" noChangeArrowheads="1" noChangeShapeType="1" noTextEdit="1"/>
              </p:cNvSpPr>
              <p:nvPr/>
            </p:nvSpPr>
            <p:spPr>
              <a:xfrm>
                <a:off x="188640" y="1943994"/>
                <a:ext cx="6120680" cy="1339726"/>
              </a:xfrm>
              <a:prstGeom prst="rect">
                <a:avLst/>
              </a:prstGeom>
              <a:blipFill>
                <a:blip r:embed="rId2"/>
                <a:stretch>
                  <a:fillRect l="-398"/>
                </a:stretch>
              </a:blipFill>
            </p:spPr>
            <p:txBody>
              <a:bodyPr/>
              <a:lstStyle/>
              <a:p>
                <a:r>
                  <a:rPr lang="zh-CN" altLang="en-US">
                    <a:noFill/>
                  </a:rPr>
                  <a:t> </a:t>
                </a:r>
              </a:p>
            </p:txBody>
          </p:sp>
        </mc:Fallback>
      </mc:AlternateContent>
      <p:sp>
        <p:nvSpPr>
          <p:cNvPr id="5" name="圆角矩形 2">
            <a:extLst>
              <a:ext uri="{FF2B5EF4-FFF2-40B4-BE49-F238E27FC236}">
                <a16:creationId xmlns:a16="http://schemas.microsoft.com/office/drawing/2014/main" id="{ED766762-E655-4A4E-B677-0A4F7C17583D}"/>
              </a:ext>
            </a:extLst>
          </p:cNvPr>
          <p:cNvSpPr/>
          <p:nvPr/>
        </p:nvSpPr>
        <p:spPr>
          <a:xfrm>
            <a:off x="188640" y="3437579"/>
            <a:ext cx="6302035" cy="3693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观察发现</a:t>
            </a:r>
            <a:endParaRPr lang="en-US" altLang="zh-CN" sz="1600" b="1" dirty="0">
              <a:solidFill>
                <a:schemeClr val="tx1"/>
              </a:solidFill>
            </a:endParaRPr>
          </a:p>
        </p:txBody>
      </p:sp>
      <p:sp>
        <p:nvSpPr>
          <p:cNvPr id="6" name="文本框 5">
            <a:extLst>
              <a:ext uri="{FF2B5EF4-FFF2-40B4-BE49-F238E27FC236}">
                <a16:creationId xmlns:a16="http://schemas.microsoft.com/office/drawing/2014/main" id="{9F78E98C-3E5B-4034-A91F-6EC001467219}"/>
              </a:ext>
            </a:extLst>
          </p:cNvPr>
          <p:cNvSpPr txBox="1"/>
          <p:nvPr/>
        </p:nvSpPr>
        <p:spPr>
          <a:xfrm>
            <a:off x="188640" y="3815642"/>
            <a:ext cx="6120680" cy="412292"/>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sz="1600" dirty="0">
                <a:solidFill>
                  <a:schemeClr val="bg1"/>
                </a:solidFill>
              </a:rPr>
              <a:t>可靠性和可用性只有在定义清楚什么是失效时才有意义；</a:t>
            </a:r>
            <a:endParaRPr lang="en-US" altLang="zh-CN" sz="1600" dirty="0">
              <a:solidFill>
                <a:schemeClr val="bg1"/>
              </a:solidFill>
            </a:endParaRPr>
          </a:p>
        </p:txBody>
      </p:sp>
    </p:spTree>
    <p:extLst>
      <p:ext uri="{BB962C8B-B14F-4D97-AF65-F5344CB8AC3E}">
        <p14:creationId xmlns:p14="http://schemas.microsoft.com/office/powerpoint/2010/main" val="3272597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FBB4A1-C28E-48F0-B354-14F981F6FA29}"/>
              </a:ext>
            </a:extLst>
          </p:cNvPr>
          <p:cNvSpPr txBox="1"/>
          <p:nvPr/>
        </p:nvSpPr>
        <p:spPr>
          <a:xfrm>
            <a:off x="-23718" y="762258"/>
            <a:ext cx="5252918" cy="369332"/>
          </a:xfrm>
          <a:prstGeom prst="rect">
            <a:avLst/>
          </a:prstGeom>
          <a:noFill/>
        </p:spPr>
        <p:txBody>
          <a:bodyPr wrap="square" rtlCol="0">
            <a:spAutoFit/>
          </a:bodyPr>
          <a:lstStyle/>
          <a:p>
            <a:r>
              <a:rPr kumimoji="1" lang="zh-CN" altLang="en-US" b="1" dirty="0">
                <a:solidFill>
                  <a:schemeClr val="bg1"/>
                </a:solidFill>
                <a:latin typeface="宋体"/>
                <a:ea typeface="宋体"/>
                <a:cs typeface="宋体"/>
              </a:rPr>
              <a:t>相关概念</a:t>
            </a:r>
          </a:p>
        </p:txBody>
      </p:sp>
      <p:sp>
        <p:nvSpPr>
          <p:cNvPr id="3" name="圆角矩形 2">
            <a:extLst>
              <a:ext uri="{FF2B5EF4-FFF2-40B4-BE49-F238E27FC236}">
                <a16:creationId xmlns:a16="http://schemas.microsoft.com/office/drawing/2014/main" id="{ED938C46-0CCB-4DD9-B633-FD82FB331784}"/>
              </a:ext>
            </a:extLst>
          </p:cNvPr>
          <p:cNvSpPr/>
          <p:nvPr/>
        </p:nvSpPr>
        <p:spPr>
          <a:xfrm>
            <a:off x="188640" y="1817849"/>
            <a:ext cx="6373500" cy="39386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zh-CN" altLang="en-US" sz="1600" b="1" dirty="0">
                <a:solidFill>
                  <a:schemeClr val="tx1"/>
                </a:solidFill>
              </a:rPr>
              <a:t>失效（</a:t>
            </a:r>
            <a:r>
              <a:rPr lang="en-US" altLang="zh-CN" sz="1600" b="1" dirty="0">
                <a:solidFill>
                  <a:schemeClr val="tx1"/>
                </a:solidFill>
              </a:rPr>
              <a:t>Failure</a:t>
            </a:r>
            <a:r>
              <a:rPr lang="zh-CN" altLang="en-US" sz="1600" b="1" dirty="0">
                <a:solidFill>
                  <a:schemeClr val="tx1"/>
                </a:solidFill>
              </a:rPr>
              <a:t>）、错误（</a:t>
            </a:r>
            <a:r>
              <a:rPr lang="en-US" altLang="zh-CN" sz="1600" b="1" dirty="0">
                <a:solidFill>
                  <a:schemeClr val="tx1"/>
                </a:solidFill>
              </a:rPr>
              <a:t>Error</a:t>
            </a:r>
            <a:r>
              <a:rPr lang="zh-CN" altLang="en-US" sz="1600" b="1" dirty="0">
                <a:solidFill>
                  <a:schemeClr val="tx1"/>
                </a:solidFill>
              </a:rPr>
              <a:t>）、故障（</a:t>
            </a:r>
            <a:r>
              <a:rPr lang="en-US" altLang="zh-CN" sz="1600" b="1" dirty="0">
                <a:solidFill>
                  <a:schemeClr val="tx1"/>
                </a:solidFill>
              </a:rPr>
              <a:t>fault</a:t>
            </a:r>
            <a:r>
              <a:rPr lang="zh-CN" altLang="en-US" sz="1600" b="1" dirty="0">
                <a:solidFill>
                  <a:schemeClr val="tx1"/>
                </a:solidFill>
              </a:rPr>
              <a:t>）</a:t>
            </a:r>
            <a:endParaRPr lang="en-US" altLang="zh-CN" sz="1600" b="1" dirty="0">
              <a:solidFill>
                <a:schemeClr val="tx1"/>
              </a:solidFill>
            </a:endParaRPr>
          </a:p>
        </p:txBody>
      </p:sp>
      <p:pic>
        <p:nvPicPr>
          <p:cNvPr id="4" name="图片 3">
            <a:extLst>
              <a:ext uri="{FF2B5EF4-FFF2-40B4-BE49-F238E27FC236}">
                <a16:creationId xmlns:a16="http://schemas.microsoft.com/office/drawing/2014/main" id="{7B499251-26B8-49BD-88C6-CDFB1E9DD28B}"/>
              </a:ext>
            </a:extLst>
          </p:cNvPr>
          <p:cNvPicPr>
            <a:picLocks noChangeAspect="1"/>
          </p:cNvPicPr>
          <p:nvPr/>
        </p:nvPicPr>
        <p:blipFill>
          <a:blip r:embed="rId2"/>
          <a:stretch>
            <a:fillRect/>
          </a:stretch>
        </p:blipFill>
        <p:spPr>
          <a:xfrm>
            <a:off x="242250" y="2211711"/>
            <a:ext cx="6337767" cy="1872208"/>
          </a:xfrm>
          <a:prstGeom prst="rect">
            <a:avLst/>
          </a:prstGeom>
        </p:spPr>
      </p:pic>
    </p:spTree>
    <p:extLst>
      <p:ext uri="{BB962C8B-B14F-4D97-AF65-F5344CB8AC3E}">
        <p14:creationId xmlns:p14="http://schemas.microsoft.com/office/powerpoint/2010/main" val="2978498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cbb28c1b4fdb158b1d8d0aef17e51a6355c928"/>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45492</TotalTime>
  <Words>2654</Words>
  <Application>Microsoft Office PowerPoint</Application>
  <PresentationFormat>自定义</PresentationFormat>
  <Paragraphs>284</Paragraphs>
  <Slides>66</Slides>
  <Notes>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4" baseType="lpstr">
      <vt:lpstr>맑은 고딕</vt:lpstr>
      <vt:lpstr>宋体</vt:lpstr>
      <vt:lpstr>Arial</vt:lpstr>
      <vt:lpstr>Cambria Math</vt:lpstr>
      <vt:lpstr>Tahoma</vt:lpstr>
      <vt:lpstr>Wingdings</vt:lpstr>
      <vt:lpstr>第一PPT，www.1ppt.com</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粉笔手绘</dc:title>
  <dc:creator>第一PPT</dc:creator>
  <cp:keywords>www.1ppt.com</cp:keywords>
  <cp:lastModifiedBy>chen pengfei</cp:lastModifiedBy>
  <cp:revision>3843</cp:revision>
  <dcterms:created xsi:type="dcterms:W3CDTF">2014-02-18T09:33:50Z</dcterms:created>
  <dcterms:modified xsi:type="dcterms:W3CDTF">2020-12-08T08:10:17Z</dcterms:modified>
</cp:coreProperties>
</file>